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8"/>
  </p:notesMasterIdLst>
  <p:sldIdLst>
    <p:sldId id="256" r:id="rId2"/>
    <p:sldId id="258" r:id="rId3"/>
    <p:sldId id="259" r:id="rId4"/>
    <p:sldId id="282" r:id="rId5"/>
    <p:sldId id="272" r:id="rId6"/>
    <p:sldId id="273" r:id="rId7"/>
    <p:sldId id="280" r:id="rId8"/>
    <p:sldId id="281" r:id="rId9"/>
    <p:sldId id="260" r:id="rId10"/>
    <p:sldId id="262" r:id="rId11"/>
    <p:sldId id="263" r:id="rId12"/>
    <p:sldId id="264" r:id="rId13"/>
    <p:sldId id="265" r:id="rId14"/>
    <p:sldId id="283" r:id="rId15"/>
    <p:sldId id="284" r:id="rId16"/>
    <p:sldId id="285" r:id="rId17"/>
    <p:sldId id="286" r:id="rId18"/>
    <p:sldId id="287" r:id="rId19"/>
    <p:sldId id="274" r:id="rId20"/>
    <p:sldId id="268" r:id="rId21"/>
    <p:sldId id="269" r:id="rId22"/>
    <p:sldId id="275" r:id="rId23"/>
    <p:sldId id="279" r:id="rId24"/>
    <p:sldId id="277" r:id="rId25"/>
    <p:sldId id="278" r:id="rId26"/>
    <p:sldId id="270" r:id="rId27"/>
  </p:sldIdLst>
  <p:sldSz cx="12192000" cy="6858000"/>
  <p:notesSz cx="7010400" cy="9296400"/>
  <p:embeddedFontLst>
    <p:embeddedFont>
      <p:font typeface="Wingdings 2" panose="05020102010507070707" pitchFamily="18" charset="2"/>
      <p:regular r:id="rId29"/>
    </p:embeddedFont>
    <p:embeddedFont>
      <p:font typeface="Perpetua" panose="02020502060401020303"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Quattrocento Sans" panose="020B0604020202020204" charset="0"/>
      <p:regular r:id="rId38"/>
      <p:bold r:id="rId39"/>
      <p:italic r:id="rId40"/>
      <p:boldItalic r:id="rId41"/>
    </p:embeddedFont>
    <p:embeddedFont>
      <p:font typeface="Arial Rounded MT Bold" panose="020F0704030504030204" pitchFamily="3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B83F14"/>
    <a:srgbClr val="C00000"/>
    <a:srgbClr val="E9EDF4"/>
    <a:srgbClr val="983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53" autoAdjust="0"/>
  </p:normalViewPr>
  <p:slideViewPr>
    <p:cSldViewPr snapToGrid="0">
      <p:cViewPr varScale="1">
        <p:scale>
          <a:sx n="105" d="100"/>
          <a:sy n="105" d="100"/>
        </p:scale>
        <p:origin x="120"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5BC8A-8FF3-42D1-8A5B-3A6DF8CB597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60BF7D6-127F-4784-9092-504DEDB7A3B5}">
      <dgm:prSet phldrT="[Text]" custT="1"/>
      <dgm:spPr>
        <a:solidFill>
          <a:srgbClr val="C00000"/>
        </a:solidFill>
      </dgm:spPr>
      <dgm:t>
        <a:bodyPr/>
        <a:lstStyle/>
        <a:p>
          <a:r>
            <a:rPr lang="en-US" sz="2000" b="1" dirty="0" smtClean="0"/>
            <a:t>A - 	Neighborhood Sibling</a:t>
          </a:r>
          <a:br>
            <a:rPr lang="en-US" sz="2000" b="1" dirty="0" smtClean="0"/>
          </a:br>
          <a:r>
            <a:rPr lang="en-US" sz="2000" b="1" dirty="0" smtClean="0"/>
            <a:t>	</a:t>
          </a:r>
          <a:r>
            <a:rPr lang="en-US" sz="1800" b="1" dirty="0" err="1" smtClean="0"/>
            <a:t>Hermanos</a:t>
          </a:r>
          <a:r>
            <a:rPr lang="en-US" sz="1800" b="1" dirty="0" smtClean="0"/>
            <a:t> </a:t>
          </a:r>
          <a:r>
            <a:rPr lang="en-US" sz="1800" b="1" dirty="0" err="1" smtClean="0"/>
            <a:t>en</a:t>
          </a:r>
          <a:r>
            <a:rPr lang="en-US" sz="1800" b="1" dirty="0" smtClean="0"/>
            <a:t> el </a:t>
          </a:r>
          <a:r>
            <a:rPr lang="en-US" sz="1800" b="1" dirty="0" err="1" smtClean="0"/>
            <a:t>vecindario</a:t>
          </a:r>
          <a:endParaRPr lang="en-US" sz="1800" b="0" dirty="0"/>
        </a:p>
      </dgm:t>
    </dgm:pt>
    <dgm:pt modelId="{3F370EBE-2B0E-46D7-91F5-4F47A4693CD7}" type="parTrans" cxnId="{173C577E-4EDC-4242-A9AE-6D46E1565216}">
      <dgm:prSet/>
      <dgm:spPr/>
      <dgm:t>
        <a:bodyPr/>
        <a:lstStyle/>
        <a:p>
          <a:endParaRPr lang="en-US"/>
        </a:p>
      </dgm:t>
    </dgm:pt>
    <dgm:pt modelId="{0F062EA3-5968-4C6D-B731-D3554190BB01}" type="sibTrans" cxnId="{173C577E-4EDC-4242-A9AE-6D46E1565216}">
      <dgm:prSet/>
      <dgm:spPr/>
      <dgm:t>
        <a:bodyPr/>
        <a:lstStyle/>
        <a:p>
          <a:endParaRPr lang="en-US"/>
        </a:p>
      </dgm:t>
    </dgm:pt>
    <dgm:pt modelId="{72CA0E4F-4AC2-4DF7-99AA-007E42EF47D8}">
      <dgm:prSet phldrT="[Text]" custT="1"/>
      <dgm:spPr>
        <a:solidFill>
          <a:srgbClr val="C00000"/>
        </a:solidFill>
      </dgm:spPr>
      <dgm:t>
        <a:bodyPr/>
        <a:lstStyle/>
        <a:p>
          <a:r>
            <a:rPr lang="en-US" sz="2000" b="1" dirty="0" smtClean="0"/>
            <a:t>B -	Neighborhood</a:t>
          </a:r>
          <a:br>
            <a:rPr lang="en-US" sz="2000" b="1" dirty="0" smtClean="0"/>
          </a:br>
          <a:r>
            <a:rPr lang="en-US" sz="2000" b="1" dirty="0" smtClean="0"/>
            <a:t>	</a:t>
          </a:r>
          <a:r>
            <a:rPr lang="en-US" sz="1800" b="1" dirty="0" err="1" smtClean="0"/>
            <a:t>Vecindario</a:t>
          </a:r>
          <a:endParaRPr lang="en-US" sz="1800" b="0" dirty="0"/>
        </a:p>
      </dgm:t>
    </dgm:pt>
    <dgm:pt modelId="{E5F7483D-01DB-406D-8747-6485F2A93C52}" type="parTrans" cxnId="{785714F9-7990-4064-B792-A755B26D13E8}">
      <dgm:prSet/>
      <dgm:spPr/>
      <dgm:t>
        <a:bodyPr/>
        <a:lstStyle/>
        <a:p>
          <a:endParaRPr lang="en-US"/>
        </a:p>
      </dgm:t>
    </dgm:pt>
    <dgm:pt modelId="{A2DF148E-E5E5-4939-AA8F-E8E04DFCCD9F}" type="sibTrans" cxnId="{785714F9-7990-4064-B792-A755B26D13E8}">
      <dgm:prSet/>
      <dgm:spPr/>
      <dgm:t>
        <a:bodyPr/>
        <a:lstStyle/>
        <a:p>
          <a:endParaRPr lang="en-US"/>
        </a:p>
      </dgm:t>
    </dgm:pt>
    <dgm:pt modelId="{E593FD8F-FA5F-439E-9C83-2FFC1E8DA3E2}">
      <dgm:prSet phldrT="[Text]" custT="1"/>
      <dgm:spPr>
        <a:solidFill>
          <a:srgbClr val="C00000"/>
        </a:solidFill>
      </dgm:spPr>
      <dgm:t>
        <a:bodyPr/>
        <a:lstStyle/>
        <a:p>
          <a:r>
            <a:rPr lang="en-US" sz="2000" b="1" dirty="0" smtClean="0"/>
            <a:t>C -</a:t>
          </a:r>
          <a:r>
            <a:rPr lang="en-US" sz="1800" b="1" dirty="0" smtClean="0"/>
            <a:t>	Non Neighborhood Sibling</a:t>
          </a:r>
          <a:br>
            <a:rPr lang="en-US" sz="1800" b="1" dirty="0" smtClean="0"/>
          </a:br>
          <a:r>
            <a:rPr lang="en-US" sz="1800" b="1" dirty="0" smtClean="0"/>
            <a:t>	</a:t>
          </a:r>
          <a:r>
            <a:rPr lang="en-US" sz="1800" b="1" dirty="0" err="1" smtClean="0"/>
            <a:t>Hermanos</a:t>
          </a:r>
          <a:r>
            <a:rPr lang="en-US" sz="1800" b="1" dirty="0" smtClean="0"/>
            <a:t> </a:t>
          </a:r>
          <a:r>
            <a:rPr lang="en-US" sz="1800" b="1" dirty="0" err="1" smtClean="0"/>
            <a:t>fuera</a:t>
          </a:r>
          <a:r>
            <a:rPr lang="en-US" sz="1800" b="1" dirty="0" smtClean="0"/>
            <a:t> del  	</a:t>
          </a:r>
          <a:r>
            <a:rPr lang="en-US" sz="1800" b="1" dirty="0" err="1" smtClean="0"/>
            <a:t>vecindario</a:t>
          </a:r>
          <a:endParaRPr lang="en-US" sz="1800" b="0" dirty="0" smtClean="0"/>
        </a:p>
      </dgm:t>
    </dgm:pt>
    <dgm:pt modelId="{1FB3AF7D-E38D-47F1-B41E-8696E3EBE905}" type="parTrans" cxnId="{C8B3A4A5-D35C-4776-8C10-DB80A3FF2139}">
      <dgm:prSet/>
      <dgm:spPr/>
      <dgm:t>
        <a:bodyPr/>
        <a:lstStyle/>
        <a:p>
          <a:endParaRPr lang="en-US"/>
        </a:p>
      </dgm:t>
    </dgm:pt>
    <dgm:pt modelId="{22705AA9-DCAA-4379-95EA-13F1A64151AA}" type="sibTrans" cxnId="{C8B3A4A5-D35C-4776-8C10-DB80A3FF2139}">
      <dgm:prSet/>
      <dgm:spPr/>
      <dgm:t>
        <a:bodyPr/>
        <a:lstStyle/>
        <a:p>
          <a:endParaRPr lang="en-US"/>
        </a:p>
      </dgm:t>
    </dgm:pt>
    <dgm:pt modelId="{01194B50-25D5-4B04-B997-93B9C08532B9}">
      <dgm:prSet phldrT="[Text]" custT="1"/>
      <dgm:spPr>
        <a:solidFill>
          <a:srgbClr val="C00000"/>
        </a:solidFill>
      </dgm:spPr>
      <dgm:t>
        <a:bodyPr/>
        <a:lstStyle/>
        <a:p>
          <a:pPr>
            <a:spcAft>
              <a:spcPts val="0"/>
            </a:spcAft>
          </a:pPr>
          <a:r>
            <a:rPr lang="en-US" sz="2000" b="1" dirty="0" smtClean="0"/>
            <a:t>D – 	</a:t>
          </a:r>
          <a:r>
            <a:rPr lang="en-US" sz="1800" b="1" dirty="0" smtClean="0"/>
            <a:t>Non Neighborhood</a:t>
          </a:r>
        </a:p>
        <a:p>
          <a:pPr>
            <a:spcAft>
              <a:spcPts val="0"/>
            </a:spcAft>
          </a:pPr>
          <a:r>
            <a:rPr lang="en-US" sz="1800" b="1" dirty="0" smtClean="0"/>
            <a:t>	</a:t>
          </a:r>
          <a:r>
            <a:rPr lang="en-US" sz="1800" b="1" dirty="0" err="1" smtClean="0"/>
            <a:t>Fuera</a:t>
          </a:r>
          <a:r>
            <a:rPr lang="en-US" sz="1800" b="1" dirty="0" smtClean="0"/>
            <a:t> del </a:t>
          </a:r>
          <a:r>
            <a:rPr lang="en-US" sz="1800" b="1" dirty="0" err="1" smtClean="0"/>
            <a:t>vecindario</a:t>
          </a:r>
          <a:endParaRPr lang="en-US" sz="1800" b="0" dirty="0" smtClean="0"/>
        </a:p>
      </dgm:t>
    </dgm:pt>
    <dgm:pt modelId="{551EFA94-DFA7-4578-AC3B-BDE7F6D0D57C}" type="sibTrans" cxnId="{C71AC347-E2F0-4A97-99F0-B9648B8AE351}">
      <dgm:prSet/>
      <dgm:spPr/>
      <dgm:t>
        <a:bodyPr/>
        <a:lstStyle/>
        <a:p>
          <a:endParaRPr lang="en-US"/>
        </a:p>
      </dgm:t>
    </dgm:pt>
    <dgm:pt modelId="{3594D0AC-3AA0-4520-BBCC-8F8A6E3A2AB1}" type="parTrans" cxnId="{C71AC347-E2F0-4A97-99F0-B9648B8AE351}">
      <dgm:prSet/>
      <dgm:spPr/>
      <dgm:t>
        <a:bodyPr/>
        <a:lstStyle/>
        <a:p>
          <a:endParaRPr lang="en-US"/>
        </a:p>
      </dgm:t>
    </dgm:pt>
    <dgm:pt modelId="{1F273892-B252-4419-9D6A-1AE9BA7F03D9}" type="pres">
      <dgm:prSet presAssocID="{F905BC8A-8FF3-42D1-8A5B-3A6DF8CB5974}" presName="linear" presStyleCnt="0">
        <dgm:presLayoutVars>
          <dgm:dir/>
          <dgm:animLvl val="lvl"/>
          <dgm:resizeHandles val="exact"/>
        </dgm:presLayoutVars>
      </dgm:prSet>
      <dgm:spPr/>
      <dgm:t>
        <a:bodyPr/>
        <a:lstStyle/>
        <a:p>
          <a:endParaRPr lang="en-US"/>
        </a:p>
      </dgm:t>
    </dgm:pt>
    <dgm:pt modelId="{52FE7E9A-3D06-4503-85F8-E48B9DFE48F7}" type="pres">
      <dgm:prSet presAssocID="{F60BF7D6-127F-4784-9092-504DEDB7A3B5}" presName="parentLin" presStyleCnt="0"/>
      <dgm:spPr/>
    </dgm:pt>
    <dgm:pt modelId="{6307C6C4-067F-40FE-9B3E-8C653E53FD4B}" type="pres">
      <dgm:prSet presAssocID="{F60BF7D6-127F-4784-9092-504DEDB7A3B5}" presName="parentLeftMargin" presStyleLbl="node1" presStyleIdx="0" presStyleCnt="4"/>
      <dgm:spPr/>
      <dgm:t>
        <a:bodyPr/>
        <a:lstStyle/>
        <a:p>
          <a:endParaRPr lang="en-US"/>
        </a:p>
      </dgm:t>
    </dgm:pt>
    <dgm:pt modelId="{8F3077D5-8C5A-48F8-9494-47D75327CE4A}" type="pres">
      <dgm:prSet presAssocID="{F60BF7D6-127F-4784-9092-504DEDB7A3B5}" presName="parentText" presStyleLbl="node1" presStyleIdx="0" presStyleCnt="4">
        <dgm:presLayoutVars>
          <dgm:chMax val="0"/>
          <dgm:bulletEnabled val="1"/>
        </dgm:presLayoutVars>
      </dgm:prSet>
      <dgm:spPr/>
      <dgm:t>
        <a:bodyPr/>
        <a:lstStyle/>
        <a:p>
          <a:endParaRPr lang="en-US"/>
        </a:p>
      </dgm:t>
    </dgm:pt>
    <dgm:pt modelId="{36241FBF-AA5E-4A5B-9D6F-C94AD087F553}" type="pres">
      <dgm:prSet presAssocID="{F60BF7D6-127F-4784-9092-504DEDB7A3B5}" presName="negativeSpace" presStyleCnt="0"/>
      <dgm:spPr/>
    </dgm:pt>
    <dgm:pt modelId="{EE78BBD8-6562-4FFB-B49B-06AF3BC8DC5C}" type="pres">
      <dgm:prSet presAssocID="{F60BF7D6-127F-4784-9092-504DEDB7A3B5}" presName="childText" presStyleLbl="conFgAcc1" presStyleIdx="0" presStyleCnt="4" custLinFactY="-22801" custLinFactNeighborX="-380" custLinFactNeighborY="-100000">
        <dgm:presLayoutVars>
          <dgm:bulletEnabled val="1"/>
        </dgm:presLayoutVars>
      </dgm:prSet>
      <dgm:spPr>
        <a:ln>
          <a:noFill/>
        </a:ln>
      </dgm:spPr>
    </dgm:pt>
    <dgm:pt modelId="{344B7D1C-0F2C-43A9-80A1-3AA8B5690353}" type="pres">
      <dgm:prSet presAssocID="{0F062EA3-5968-4C6D-B731-D3554190BB01}" presName="spaceBetweenRectangles" presStyleCnt="0"/>
      <dgm:spPr/>
    </dgm:pt>
    <dgm:pt modelId="{D3422899-D1B2-45E5-81C9-E4B90087034E}" type="pres">
      <dgm:prSet presAssocID="{72CA0E4F-4AC2-4DF7-99AA-007E42EF47D8}" presName="parentLin" presStyleCnt="0"/>
      <dgm:spPr/>
    </dgm:pt>
    <dgm:pt modelId="{0E5CBFF8-2EFC-41CD-ABDB-7FDFE1934731}" type="pres">
      <dgm:prSet presAssocID="{72CA0E4F-4AC2-4DF7-99AA-007E42EF47D8}" presName="parentLeftMargin" presStyleLbl="node1" presStyleIdx="0" presStyleCnt="4"/>
      <dgm:spPr/>
      <dgm:t>
        <a:bodyPr/>
        <a:lstStyle/>
        <a:p>
          <a:endParaRPr lang="en-US"/>
        </a:p>
      </dgm:t>
    </dgm:pt>
    <dgm:pt modelId="{E08FA929-6B52-4C84-8BEB-81B222CC11BF}" type="pres">
      <dgm:prSet presAssocID="{72CA0E4F-4AC2-4DF7-99AA-007E42EF47D8}" presName="parentText" presStyleLbl="node1" presStyleIdx="1" presStyleCnt="4">
        <dgm:presLayoutVars>
          <dgm:chMax val="0"/>
          <dgm:bulletEnabled val="1"/>
        </dgm:presLayoutVars>
      </dgm:prSet>
      <dgm:spPr/>
      <dgm:t>
        <a:bodyPr/>
        <a:lstStyle/>
        <a:p>
          <a:endParaRPr lang="en-US"/>
        </a:p>
      </dgm:t>
    </dgm:pt>
    <dgm:pt modelId="{ADC3BE5A-4ABD-4635-999E-C34B0ADF9D25}" type="pres">
      <dgm:prSet presAssocID="{72CA0E4F-4AC2-4DF7-99AA-007E42EF47D8}" presName="negativeSpace" presStyleCnt="0"/>
      <dgm:spPr/>
    </dgm:pt>
    <dgm:pt modelId="{19CAAFBC-911B-4AE6-842E-95605603DC19}" type="pres">
      <dgm:prSet presAssocID="{72CA0E4F-4AC2-4DF7-99AA-007E42EF47D8}" presName="childText" presStyleLbl="conFgAcc1" presStyleIdx="1" presStyleCnt="4">
        <dgm:presLayoutVars>
          <dgm:bulletEnabled val="1"/>
        </dgm:presLayoutVars>
      </dgm:prSet>
      <dgm:spPr>
        <a:ln>
          <a:noFill/>
        </a:ln>
      </dgm:spPr>
      <dgm:t>
        <a:bodyPr/>
        <a:lstStyle/>
        <a:p>
          <a:endParaRPr lang="en-US"/>
        </a:p>
      </dgm:t>
    </dgm:pt>
    <dgm:pt modelId="{F1B35043-0C92-49D6-B2FC-92B785E44420}" type="pres">
      <dgm:prSet presAssocID="{A2DF148E-E5E5-4939-AA8F-E8E04DFCCD9F}" presName="spaceBetweenRectangles" presStyleCnt="0"/>
      <dgm:spPr/>
    </dgm:pt>
    <dgm:pt modelId="{DBE5F89D-D167-4528-81F6-BC6C9255835D}" type="pres">
      <dgm:prSet presAssocID="{E593FD8F-FA5F-439E-9C83-2FFC1E8DA3E2}" presName="parentLin" presStyleCnt="0"/>
      <dgm:spPr/>
    </dgm:pt>
    <dgm:pt modelId="{6DA12DA3-175D-45DF-B873-F6748CF30B3E}" type="pres">
      <dgm:prSet presAssocID="{E593FD8F-FA5F-439E-9C83-2FFC1E8DA3E2}" presName="parentLeftMargin" presStyleLbl="node1" presStyleIdx="1" presStyleCnt="4"/>
      <dgm:spPr/>
      <dgm:t>
        <a:bodyPr/>
        <a:lstStyle/>
        <a:p>
          <a:endParaRPr lang="en-US"/>
        </a:p>
      </dgm:t>
    </dgm:pt>
    <dgm:pt modelId="{C9079707-2E0A-487A-A319-B9CEA64559D7}" type="pres">
      <dgm:prSet presAssocID="{E593FD8F-FA5F-439E-9C83-2FFC1E8DA3E2}" presName="parentText" presStyleLbl="node1" presStyleIdx="2" presStyleCnt="4">
        <dgm:presLayoutVars>
          <dgm:chMax val="0"/>
          <dgm:bulletEnabled val="1"/>
        </dgm:presLayoutVars>
      </dgm:prSet>
      <dgm:spPr/>
      <dgm:t>
        <a:bodyPr/>
        <a:lstStyle/>
        <a:p>
          <a:endParaRPr lang="en-US"/>
        </a:p>
      </dgm:t>
    </dgm:pt>
    <dgm:pt modelId="{FBB75ACC-7477-432B-90B1-08316735FE1B}" type="pres">
      <dgm:prSet presAssocID="{E593FD8F-FA5F-439E-9C83-2FFC1E8DA3E2}" presName="negativeSpace" presStyleCnt="0"/>
      <dgm:spPr/>
    </dgm:pt>
    <dgm:pt modelId="{8DE9DFCD-EF2F-4AC9-B6B6-7E7198D22DC0}" type="pres">
      <dgm:prSet presAssocID="{E593FD8F-FA5F-439E-9C83-2FFC1E8DA3E2}" presName="childText" presStyleLbl="conFgAcc1" presStyleIdx="2" presStyleCnt="4">
        <dgm:presLayoutVars>
          <dgm:bulletEnabled val="1"/>
        </dgm:presLayoutVars>
      </dgm:prSet>
      <dgm:spPr>
        <a:ln>
          <a:noFill/>
        </a:ln>
      </dgm:spPr>
    </dgm:pt>
    <dgm:pt modelId="{BD91C1FB-6B7B-46EC-BF78-01D55D0A73AD}" type="pres">
      <dgm:prSet presAssocID="{22705AA9-DCAA-4379-95EA-13F1A64151AA}" presName="spaceBetweenRectangles" presStyleCnt="0"/>
      <dgm:spPr/>
    </dgm:pt>
    <dgm:pt modelId="{ECF04598-8DF4-4FC9-A43B-37453F3FDEF7}" type="pres">
      <dgm:prSet presAssocID="{01194B50-25D5-4B04-B997-93B9C08532B9}" presName="parentLin" presStyleCnt="0"/>
      <dgm:spPr/>
    </dgm:pt>
    <dgm:pt modelId="{6ADF8E76-036A-44C5-87DC-316AC01F0599}" type="pres">
      <dgm:prSet presAssocID="{01194B50-25D5-4B04-B997-93B9C08532B9}" presName="parentLeftMargin" presStyleLbl="node1" presStyleIdx="2" presStyleCnt="4"/>
      <dgm:spPr/>
      <dgm:t>
        <a:bodyPr/>
        <a:lstStyle/>
        <a:p>
          <a:endParaRPr lang="en-US"/>
        </a:p>
      </dgm:t>
    </dgm:pt>
    <dgm:pt modelId="{6DB87932-72C6-4EF3-9E34-4694FB9315B8}" type="pres">
      <dgm:prSet presAssocID="{01194B50-25D5-4B04-B997-93B9C08532B9}" presName="parentText" presStyleLbl="node1" presStyleIdx="3" presStyleCnt="4">
        <dgm:presLayoutVars>
          <dgm:chMax val="0"/>
          <dgm:bulletEnabled val="1"/>
        </dgm:presLayoutVars>
      </dgm:prSet>
      <dgm:spPr/>
      <dgm:t>
        <a:bodyPr/>
        <a:lstStyle/>
        <a:p>
          <a:endParaRPr lang="en-US"/>
        </a:p>
      </dgm:t>
    </dgm:pt>
    <dgm:pt modelId="{3A331706-687D-467B-9CF9-D9813E719E86}" type="pres">
      <dgm:prSet presAssocID="{01194B50-25D5-4B04-B997-93B9C08532B9}" presName="negativeSpace" presStyleCnt="0"/>
      <dgm:spPr/>
    </dgm:pt>
    <dgm:pt modelId="{EA83D99E-6835-48F3-B96A-3A1FC51BAEAB}" type="pres">
      <dgm:prSet presAssocID="{01194B50-25D5-4B04-B997-93B9C08532B9}" presName="childText" presStyleLbl="conFgAcc1" presStyleIdx="3" presStyleCnt="4">
        <dgm:presLayoutVars>
          <dgm:bulletEnabled val="1"/>
        </dgm:presLayoutVars>
      </dgm:prSet>
      <dgm:spPr>
        <a:ln>
          <a:noFill/>
        </a:ln>
      </dgm:spPr>
    </dgm:pt>
  </dgm:ptLst>
  <dgm:cxnLst>
    <dgm:cxn modelId="{DEB9535B-E660-4A89-97C8-4970909804D9}" type="presOf" srcId="{01194B50-25D5-4B04-B997-93B9C08532B9}" destId="{6ADF8E76-036A-44C5-87DC-316AC01F0599}" srcOrd="0" destOrd="0" presId="urn:microsoft.com/office/officeart/2005/8/layout/list1"/>
    <dgm:cxn modelId="{173C577E-4EDC-4242-A9AE-6D46E1565216}" srcId="{F905BC8A-8FF3-42D1-8A5B-3A6DF8CB5974}" destId="{F60BF7D6-127F-4784-9092-504DEDB7A3B5}" srcOrd="0" destOrd="0" parTransId="{3F370EBE-2B0E-46D7-91F5-4F47A4693CD7}" sibTransId="{0F062EA3-5968-4C6D-B731-D3554190BB01}"/>
    <dgm:cxn modelId="{9B50638B-A4EE-499D-8C63-3C4A9FA2EBF9}" type="presOf" srcId="{E593FD8F-FA5F-439E-9C83-2FFC1E8DA3E2}" destId="{C9079707-2E0A-487A-A319-B9CEA64559D7}" srcOrd="1" destOrd="0" presId="urn:microsoft.com/office/officeart/2005/8/layout/list1"/>
    <dgm:cxn modelId="{113EF8DF-1BCD-497A-AE98-CE9B7865C6CA}" type="presOf" srcId="{F905BC8A-8FF3-42D1-8A5B-3A6DF8CB5974}" destId="{1F273892-B252-4419-9D6A-1AE9BA7F03D9}" srcOrd="0" destOrd="0" presId="urn:microsoft.com/office/officeart/2005/8/layout/list1"/>
    <dgm:cxn modelId="{82B80CD5-BAE1-467B-9762-6639D538CA01}" type="presOf" srcId="{72CA0E4F-4AC2-4DF7-99AA-007E42EF47D8}" destId="{E08FA929-6B52-4C84-8BEB-81B222CC11BF}" srcOrd="1" destOrd="0" presId="urn:microsoft.com/office/officeart/2005/8/layout/list1"/>
    <dgm:cxn modelId="{F1EFDDB6-80D0-4016-9C92-45D881F5E774}" type="presOf" srcId="{72CA0E4F-4AC2-4DF7-99AA-007E42EF47D8}" destId="{0E5CBFF8-2EFC-41CD-ABDB-7FDFE1934731}" srcOrd="0" destOrd="0" presId="urn:microsoft.com/office/officeart/2005/8/layout/list1"/>
    <dgm:cxn modelId="{0106C331-EF56-48BB-A8E0-F505F105C4BD}" type="presOf" srcId="{01194B50-25D5-4B04-B997-93B9C08532B9}" destId="{6DB87932-72C6-4EF3-9E34-4694FB9315B8}" srcOrd="1" destOrd="0" presId="urn:microsoft.com/office/officeart/2005/8/layout/list1"/>
    <dgm:cxn modelId="{565FC5A5-BD87-40D5-AF7D-7121DF3980EE}" type="presOf" srcId="{F60BF7D6-127F-4784-9092-504DEDB7A3B5}" destId="{8F3077D5-8C5A-48F8-9494-47D75327CE4A}" srcOrd="1" destOrd="0" presId="urn:microsoft.com/office/officeart/2005/8/layout/list1"/>
    <dgm:cxn modelId="{785714F9-7990-4064-B792-A755B26D13E8}" srcId="{F905BC8A-8FF3-42D1-8A5B-3A6DF8CB5974}" destId="{72CA0E4F-4AC2-4DF7-99AA-007E42EF47D8}" srcOrd="1" destOrd="0" parTransId="{E5F7483D-01DB-406D-8747-6485F2A93C52}" sibTransId="{A2DF148E-E5E5-4939-AA8F-E8E04DFCCD9F}"/>
    <dgm:cxn modelId="{C8B3A4A5-D35C-4776-8C10-DB80A3FF2139}" srcId="{F905BC8A-8FF3-42D1-8A5B-3A6DF8CB5974}" destId="{E593FD8F-FA5F-439E-9C83-2FFC1E8DA3E2}" srcOrd="2" destOrd="0" parTransId="{1FB3AF7D-E38D-47F1-B41E-8696E3EBE905}" sibTransId="{22705AA9-DCAA-4379-95EA-13F1A64151AA}"/>
    <dgm:cxn modelId="{F4134B7E-5BCC-4018-BBFA-4C7E7A90D133}" type="presOf" srcId="{E593FD8F-FA5F-439E-9C83-2FFC1E8DA3E2}" destId="{6DA12DA3-175D-45DF-B873-F6748CF30B3E}" srcOrd="0" destOrd="0" presId="urn:microsoft.com/office/officeart/2005/8/layout/list1"/>
    <dgm:cxn modelId="{7ACEBCB0-82B6-4062-A584-FE4F607FAFE5}" type="presOf" srcId="{F60BF7D6-127F-4784-9092-504DEDB7A3B5}" destId="{6307C6C4-067F-40FE-9B3E-8C653E53FD4B}" srcOrd="0" destOrd="0" presId="urn:microsoft.com/office/officeart/2005/8/layout/list1"/>
    <dgm:cxn modelId="{C71AC347-E2F0-4A97-99F0-B9648B8AE351}" srcId="{F905BC8A-8FF3-42D1-8A5B-3A6DF8CB5974}" destId="{01194B50-25D5-4B04-B997-93B9C08532B9}" srcOrd="3" destOrd="0" parTransId="{3594D0AC-3AA0-4520-BBCC-8F8A6E3A2AB1}" sibTransId="{551EFA94-DFA7-4578-AC3B-BDE7F6D0D57C}"/>
    <dgm:cxn modelId="{914F7E5A-80DE-4E3C-9DFE-99547BD0F712}" type="presParOf" srcId="{1F273892-B252-4419-9D6A-1AE9BA7F03D9}" destId="{52FE7E9A-3D06-4503-85F8-E48B9DFE48F7}" srcOrd="0" destOrd="0" presId="urn:microsoft.com/office/officeart/2005/8/layout/list1"/>
    <dgm:cxn modelId="{ACF89365-D532-4781-8F66-5140FBD494DD}" type="presParOf" srcId="{52FE7E9A-3D06-4503-85F8-E48B9DFE48F7}" destId="{6307C6C4-067F-40FE-9B3E-8C653E53FD4B}" srcOrd="0" destOrd="0" presId="urn:microsoft.com/office/officeart/2005/8/layout/list1"/>
    <dgm:cxn modelId="{B3F0C360-5231-4252-BBAD-9F8CFB75D946}" type="presParOf" srcId="{52FE7E9A-3D06-4503-85F8-E48B9DFE48F7}" destId="{8F3077D5-8C5A-48F8-9494-47D75327CE4A}" srcOrd="1" destOrd="0" presId="urn:microsoft.com/office/officeart/2005/8/layout/list1"/>
    <dgm:cxn modelId="{FFA39751-C033-4F84-B105-9CADE41AE2C6}" type="presParOf" srcId="{1F273892-B252-4419-9D6A-1AE9BA7F03D9}" destId="{36241FBF-AA5E-4A5B-9D6F-C94AD087F553}" srcOrd="1" destOrd="0" presId="urn:microsoft.com/office/officeart/2005/8/layout/list1"/>
    <dgm:cxn modelId="{C02D362E-E6CD-4F9B-BE73-6D41E335FC36}" type="presParOf" srcId="{1F273892-B252-4419-9D6A-1AE9BA7F03D9}" destId="{EE78BBD8-6562-4FFB-B49B-06AF3BC8DC5C}" srcOrd="2" destOrd="0" presId="urn:microsoft.com/office/officeart/2005/8/layout/list1"/>
    <dgm:cxn modelId="{C70564AA-AD32-41C9-AAF2-59EC0F9FB93C}" type="presParOf" srcId="{1F273892-B252-4419-9D6A-1AE9BA7F03D9}" destId="{344B7D1C-0F2C-43A9-80A1-3AA8B5690353}" srcOrd="3" destOrd="0" presId="urn:microsoft.com/office/officeart/2005/8/layout/list1"/>
    <dgm:cxn modelId="{EF40343C-2A15-4672-902C-70115F2A2591}" type="presParOf" srcId="{1F273892-B252-4419-9D6A-1AE9BA7F03D9}" destId="{D3422899-D1B2-45E5-81C9-E4B90087034E}" srcOrd="4" destOrd="0" presId="urn:microsoft.com/office/officeart/2005/8/layout/list1"/>
    <dgm:cxn modelId="{A8532842-8EF6-4957-BDB0-F4D3116CF400}" type="presParOf" srcId="{D3422899-D1B2-45E5-81C9-E4B90087034E}" destId="{0E5CBFF8-2EFC-41CD-ABDB-7FDFE1934731}" srcOrd="0" destOrd="0" presId="urn:microsoft.com/office/officeart/2005/8/layout/list1"/>
    <dgm:cxn modelId="{6BC22C69-9253-4A3C-8ACF-98C9D5DAB684}" type="presParOf" srcId="{D3422899-D1B2-45E5-81C9-E4B90087034E}" destId="{E08FA929-6B52-4C84-8BEB-81B222CC11BF}" srcOrd="1" destOrd="0" presId="urn:microsoft.com/office/officeart/2005/8/layout/list1"/>
    <dgm:cxn modelId="{9866E274-70B0-44A5-88FF-3516713C0612}" type="presParOf" srcId="{1F273892-B252-4419-9D6A-1AE9BA7F03D9}" destId="{ADC3BE5A-4ABD-4635-999E-C34B0ADF9D25}" srcOrd="5" destOrd="0" presId="urn:microsoft.com/office/officeart/2005/8/layout/list1"/>
    <dgm:cxn modelId="{EC58B505-E76A-4DE5-AF95-F8208066110F}" type="presParOf" srcId="{1F273892-B252-4419-9D6A-1AE9BA7F03D9}" destId="{19CAAFBC-911B-4AE6-842E-95605603DC19}" srcOrd="6" destOrd="0" presId="urn:microsoft.com/office/officeart/2005/8/layout/list1"/>
    <dgm:cxn modelId="{5D8E5F65-4411-4706-8FF1-70A72054D076}" type="presParOf" srcId="{1F273892-B252-4419-9D6A-1AE9BA7F03D9}" destId="{F1B35043-0C92-49D6-B2FC-92B785E44420}" srcOrd="7" destOrd="0" presId="urn:microsoft.com/office/officeart/2005/8/layout/list1"/>
    <dgm:cxn modelId="{11208083-3E14-44B4-9018-EB26CA2A825B}" type="presParOf" srcId="{1F273892-B252-4419-9D6A-1AE9BA7F03D9}" destId="{DBE5F89D-D167-4528-81F6-BC6C9255835D}" srcOrd="8" destOrd="0" presId="urn:microsoft.com/office/officeart/2005/8/layout/list1"/>
    <dgm:cxn modelId="{F0EC4B28-F9B9-49AC-B619-AB7C45492327}" type="presParOf" srcId="{DBE5F89D-D167-4528-81F6-BC6C9255835D}" destId="{6DA12DA3-175D-45DF-B873-F6748CF30B3E}" srcOrd="0" destOrd="0" presId="urn:microsoft.com/office/officeart/2005/8/layout/list1"/>
    <dgm:cxn modelId="{AB5ECFAB-A8E8-4BC0-B13F-B2B773866C43}" type="presParOf" srcId="{DBE5F89D-D167-4528-81F6-BC6C9255835D}" destId="{C9079707-2E0A-487A-A319-B9CEA64559D7}" srcOrd="1" destOrd="0" presId="urn:microsoft.com/office/officeart/2005/8/layout/list1"/>
    <dgm:cxn modelId="{57AC8BB8-8BC3-4E23-83F5-5055ABA00DF7}" type="presParOf" srcId="{1F273892-B252-4419-9D6A-1AE9BA7F03D9}" destId="{FBB75ACC-7477-432B-90B1-08316735FE1B}" srcOrd="9" destOrd="0" presId="urn:microsoft.com/office/officeart/2005/8/layout/list1"/>
    <dgm:cxn modelId="{CF25A571-8777-4B48-BD9D-A65B5E6E1DC9}" type="presParOf" srcId="{1F273892-B252-4419-9D6A-1AE9BA7F03D9}" destId="{8DE9DFCD-EF2F-4AC9-B6B6-7E7198D22DC0}" srcOrd="10" destOrd="0" presId="urn:microsoft.com/office/officeart/2005/8/layout/list1"/>
    <dgm:cxn modelId="{C9383E3D-7566-4BE0-AD10-ACD74F4F24BA}" type="presParOf" srcId="{1F273892-B252-4419-9D6A-1AE9BA7F03D9}" destId="{BD91C1FB-6B7B-46EC-BF78-01D55D0A73AD}" srcOrd="11" destOrd="0" presId="urn:microsoft.com/office/officeart/2005/8/layout/list1"/>
    <dgm:cxn modelId="{2C1CD0FD-E538-4A87-8DED-B098F504ACDD}" type="presParOf" srcId="{1F273892-B252-4419-9D6A-1AE9BA7F03D9}" destId="{ECF04598-8DF4-4FC9-A43B-37453F3FDEF7}" srcOrd="12" destOrd="0" presId="urn:microsoft.com/office/officeart/2005/8/layout/list1"/>
    <dgm:cxn modelId="{0E3DFA75-329A-4681-BE8F-22A49C86C01D}" type="presParOf" srcId="{ECF04598-8DF4-4FC9-A43B-37453F3FDEF7}" destId="{6ADF8E76-036A-44C5-87DC-316AC01F0599}" srcOrd="0" destOrd="0" presId="urn:microsoft.com/office/officeart/2005/8/layout/list1"/>
    <dgm:cxn modelId="{6D221DCC-C618-43C6-AD3E-1D5733647C54}" type="presParOf" srcId="{ECF04598-8DF4-4FC9-A43B-37453F3FDEF7}" destId="{6DB87932-72C6-4EF3-9E34-4694FB9315B8}" srcOrd="1" destOrd="0" presId="urn:microsoft.com/office/officeart/2005/8/layout/list1"/>
    <dgm:cxn modelId="{15A13E1B-B293-4DA9-8029-A5AC5F08511E}" type="presParOf" srcId="{1F273892-B252-4419-9D6A-1AE9BA7F03D9}" destId="{3A331706-687D-467B-9CF9-D9813E719E86}" srcOrd="13" destOrd="0" presId="urn:microsoft.com/office/officeart/2005/8/layout/list1"/>
    <dgm:cxn modelId="{3A87890E-7393-4D56-B273-645B3CC6EB1F}" type="presParOf" srcId="{1F273892-B252-4419-9D6A-1AE9BA7F03D9}" destId="{EA83D99E-6835-48F3-B96A-3A1FC51BAEA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8BBD8-6562-4FFB-B49B-06AF3BC8DC5C}">
      <dsp:nvSpPr>
        <dsp:cNvPr id="0" name=""/>
        <dsp:cNvSpPr/>
      </dsp:nvSpPr>
      <dsp:spPr>
        <a:xfrm>
          <a:off x="0" y="131355"/>
          <a:ext cx="6025700" cy="6300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F3077D5-8C5A-48F8-9494-47D75327CE4A}">
      <dsp:nvSpPr>
        <dsp:cNvPr id="0" name=""/>
        <dsp:cNvSpPr/>
      </dsp:nvSpPr>
      <dsp:spPr>
        <a:xfrm>
          <a:off x="301285" y="41002"/>
          <a:ext cx="4217990" cy="7380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30" tIns="0" rIns="159430" bIns="0" numCol="1" spcCol="1270" anchor="ctr" anchorCtr="0">
          <a:noAutofit/>
        </a:bodyPr>
        <a:lstStyle/>
        <a:p>
          <a:pPr lvl="0" algn="l" defTabSz="889000">
            <a:lnSpc>
              <a:spcPct val="90000"/>
            </a:lnSpc>
            <a:spcBef>
              <a:spcPct val="0"/>
            </a:spcBef>
            <a:spcAft>
              <a:spcPct val="35000"/>
            </a:spcAft>
          </a:pPr>
          <a:r>
            <a:rPr lang="en-US" sz="2000" b="1" kern="1200" dirty="0" smtClean="0"/>
            <a:t>A - 	Neighborhood Sibling</a:t>
          </a:r>
          <a:br>
            <a:rPr lang="en-US" sz="2000" b="1" kern="1200" dirty="0" smtClean="0"/>
          </a:br>
          <a:r>
            <a:rPr lang="en-US" sz="2000" b="1" kern="1200" dirty="0" smtClean="0"/>
            <a:t>	</a:t>
          </a:r>
          <a:r>
            <a:rPr lang="en-US" sz="1800" b="1" kern="1200" dirty="0" err="1" smtClean="0"/>
            <a:t>Hermanos</a:t>
          </a:r>
          <a:r>
            <a:rPr lang="en-US" sz="1800" b="1" kern="1200" dirty="0" smtClean="0"/>
            <a:t> </a:t>
          </a:r>
          <a:r>
            <a:rPr lang="en-US" sz="1800" b="1" kern="1200" dirty="0" err="1" smtClean="0"/>
            <a:t>en</a:t>
          </a:r>
          <a:r>
            <a:rPr lang="en-US" sz="1800" b="1" kern="1200" dirty="0" smtClean="0"/>
            <a:t> el </a:t>
          </a:r>
          <a:r>
            <a:rPr lang="en-US" sz="1800" b="1" kern="1200" dirty="0" err="1" smtClean="0"/>
            <a:t>vecindario</a:t>
          </a:r>
          <a:endParaRPr lang="en-US" sz="1800" b="0" kern="1200" dirty="0"/>
        </a:p>
      </dsp:txBody>
      <dsp:txXfrm>
        <a:off x="337311" y="77028"/>
        <a:ext cx="4145938" cy="665948"/>
      </dsp:txXfrm>
    </dsp:sp>
    <dsp:sp modelId="{19CAAFBC-911B-4AE6-842E-95605603DC19}">
      <dsp:nvSpPr>
        <dsp:cNvPr id="0" name=""/>
        <dsp:cNvSpPr/>
      </dsp:nvSpPr>
      <dsp:spPr>
        <a:xfrm>
          <a:off x="0" y="1544002"/>
          <a:ext cx="6025700" cy="6300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08FA929-6B52-4C84-8BEB-81B222CC11BF}">
      <dsp:nvSpPr>
        <dsp:cNvPr id="0" name=""/>
        <dsp:cNvSpPr/>
      </dsp:nvSpPr>
      <dsp:spPr>
        <a:xfrm>
          <a:off x="301285" y="1175002"/>
          <a:ext cx="4217990" cy="7380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30" tIns="0" rIns="159430" bIns="0" numCol="1" spcCol="1270" anchor="ctr" anchorCtr="0">
          <a:noAutofit/>
        </a:bodyPr>
        <a:lstStyle/>
        <a:p>
          <a:pPr lvl="0" algn="l" defTabSz="889000">
            <a:lnSpc>
              <a:spcPct val="90000"/>
            </a:lnSpc>
            <a:spcBef>
              <a:spcPct val="0"/>
            </a:spcBef>
            <a:spcAft>
              <a:spcPct val="35000"/>
            </a:spcAft>
          </a:pPr>
          <a:r>
            <a:rPr lang="en-US" sz="2000" b="1" kern="1200" dirty="0" smtClean="0"/>
            <a:t>B -	Neighborhood</a:t>
          </a:r>
          <a:br>
            <a:rPr lang="en-US" sz="2000" b="1" kern="1200" dirty="0" smtClean="0"/>
          </a:br>
          <a:r>
            <a:rPr lang="en-US" sz="2000" b="1" kern="1200" dirty="0" smtClean="0"/>
            <a:t>	</a:t>
          </a:r>
          <a:r>
            <a:rPr lang="en-US" sz="1800" b="1" kern="1200" dirty="0" err="1" smtClean="0"/>
            <a:t>Vecindario</a:t>
          </a:r>
          <a:endParaRPr lang="en-US" sz="1800" b="0" kern="1200" dirty="0"/>
        </a:p>
      </dsp:txBody>
      <dsp:txXfrm>
        <a:off x="337311" y="1211028"/>
        <a:ext cx="4145938" cy="665948"/>
      </dsp:txXfrm>
    </dsp:sp>
    <dsp:sp modelId="{8DE9DFCD-EF2F-4AC9-B6B6-7E7198D22DC0}">
      <dsp:nvSpPr>
        <dsp:cNvPr id="0" name=""/>
        <dsp:cNvSpPr/>
      </dsp:nvSpPr>
      <dsp:spPr>
        <a:xfrm>
          <a:off x="0" y="2678002"/>
          <a:ext cx="6025700" cy="6300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9079707-2E0A-487A-A319-B9CEA64559D7}">
      <dsp:nvSpPr>
        <dsp:cNvPr id="0" name=""/>
        <dsp:cNvSpPr/>
      </dsp:nvSpPr>
      <dsp:spPr>
        <a:xfrm>
          <a:off x="301285" y="2309002"/>
          <a:ext cx="4217990" cy="7380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30" tIns="0" rIns="159430" bIns="0" numCol="1" spcCol="1270" anchor="ctr" anchorCtr="0">
          <a:noAutofit/>
        </a:bodyPr>
        <a:lstStyle/>
        <a:p>
          <a:pPr lvl="0" algn="l" defTabSz="889000">
            <a:lnSpc>
              <a:spcPct val="90000"/>
            </a:lnSpc>
            <a:spcBef>
              <a:spcPct val="0"/>
            </a:spcBef>
            <a:spcAft>
              <a:spcPct val="35000"/>
            </a:spcAft>
          </a:pPr>
          <a:r>
            <a:rPr lang="en-US" sz="2000" b="1" kern="1200" dirty="0" smtClean="0"/>
            <a:t>C -</a:t>
          </a:r>
          <a:r>
            <a:rPr lang="en-US" sz="1800" b="1" kern="1200" dirty="0" smtClean="0"/>
            <a:t>	Non Neighborhood Sibling</a:t>
          </a:r>
          <a:br>
            <a:rPr lang="en-US" sz="1800" b="1" kern="1200" dirty="0" smtClean="0"/>
          </a:br>
          <a:r>
            <a:rPr lang="en-US" sz="1800" b="1" kern="1200" dirty="0" smtClean="0"/>
            <a:t>	</a:t>
          </a:r>
          <a:r>
            <a:rPr lang="en-US" sz="1800" b="1" kern="1200" dirty="0" err="1" smtClean="0"/>
            <a:t>Hermanos</a:t>
          </a:r>
          <a:r>
            <a:rPr lang="en-US" sz="1800" b="1" kern="1200" dirty="0" smtClean="0"/>
            <a:t> </a:t>
          </a:r>
          <a:r>
            <a:rPr lang="en-US" sz="1800" b="1" kern="1200" dirty="0" err="1" smtClean="0"/>
            <a:t>fuera</a:t>
          </a:r>
          <a:r>
            <a:rPr lang="en-US" sz="1800" b="1" kern="1200" dirty="0" smtClean="0"/>
            <a:t> del  	</a:t>
          </a:r>
          <a:r>
            <a:rPr lang="en-US" sz="1800" b="1" kern="1200" dirty="0" err="1" smtClean="0"/>
            <a:t>vecindario</a:t>
          </a:r>
          <a:endParaRPr lang="en-US" sz="1800" b="0" kern="1200" dirty="0" smtClean="0"/>
        </a:p>
      </dsp:txBody>
      <dsp:txXfrm>
        <a:off x="337311" y="2345028"/>
        <a:ext cx="4145938" cy="665948"/>
      </dsp:txXfrm>
    </dsp:sp>
    <dsp:sp modelId="{EA83D99E-6835-48F3-B96A-3A1FC51BAEAB}">
      <dsp:nvSpPr>
        <dsp:cNvPr id="0" name=""/>
        <dsp:cNvSpPr/>
      </dsp:nvSpPr>
      <dsp:spPr>
        <a:xfrm>
          <a:off x="0" y="3812002"/>
          <a:ext cx="6025700" cy="6300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DB87932-72C6-4EF3-9E34-4694FB9315B8}">
      <dsp:nvSpPr>
        <dsp:cNvPr id="0" name=""/>
        <dsp:cNvSpPr/>
      </dsp:nvSpPr>
      <dsp:spPr>
        <a:xfrm>
          <a:off x="301285" y="3443002"/>
          <a:ext cx="4217990" cy="7380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30" tIns="0" rIns="159430" bIns="0" numCol="1" spcCol="1270" anchor="ctr" anchorCtr="0">
          <a:noAutofit/>
        </a:bodyPr>
        <a:lstStyle/>
        <a:p>
          <a:pPr lvl="0" algn="l" defTabSz="889000">
            <a:lnSpc>
              <a:spcPct val="90000"/>
            </a:lnSpc>
            <a:spcBef>
              <a:spcPct val="0"/>
            </a:spcBef>
            <a:spcAft>
              <a:spcPts val="0"/>
            </a:spcAft>
          </a:pPr>
          <a:r>
            <a:rPr lang="en-US" sz="2000" b="1" kern="1200" dirty="0" smtClean="0"/>
            <a:t>D – 	</a:t>
          </a:r>
          <a:r>
            <a:rPr lang="en-US" sz="1800" b="1" kern="1200" dirty="0" smtClean="0"/>
            <a:t>Non Neighborhood</a:t>
          </a:r>
        </a:p>
        <a:p>
          <a:pPr lvl="0" algn="l" defTabSz="889000">
            <a:lnSpc>
              <a:spcPct val="90000"/>
            </a:lnSpc>
            <a:spcBef>
              <a:spcPct val="0"/>
            </a:spcBef>
            <a:spcAft>
              <a:spcPts val="0"/>
            </a:spcAft>
          </a:pPr>
          <a:r>
            <a:rPr lang="en-US" sz="1800" b="1" kern="1200" dirty="0" smtClean="0"/>
            <a:t>	</a:t>
          </a:r>
          <a:r>
            <a:rPr lang="en-US" sz="1800" b="1" kern="1200" dirty="0" err="1" smtClean="0"/>
            <a:t>Fuera</a:t>
          </a:r>
          <a:r>
            <a:rPr lang="en-US" sz="1800" b="1" kern="1200" dirty="0" smtClean="0"/>
            <a:t> del </a:t>
          </a:r>
          <a:r>
            <a:rPr lang="en-US" sz="1800" b="1" kern="1200" dirty="0" err="1" smtClean="0"/>
            <a:t>vecindario</a:t>
          </a:r>
          <a:endParaRPr lang="en-US" sz="1800" b="0" kern="1200" dirty="0" smtClean="0"/>
        </a:p>
      </dsp:txBody>
      <dsp:txXfrm>
        <a:off x="337311" y="3479028"/>
        <a:ext cx="414593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6585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8" name="Google Shape;148;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676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0" name="Google Shape;220;p1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1173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1" name="Google Shape;241;p1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945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8" name="Google Shape;248;p1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9285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8" name="Google Shape;248;p1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79547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8" name="Google Shape;248;p1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6578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8" name="Google Shape;248;p1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66734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5" name="Google Shape;255;p1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7176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4:notes"/>
          <p:cNvSpPr txBox="1">
            <a:spLocks noGrp="1"/>
          </p:cNvSpPr>
          <p:nvPr>
            <p:ph type="body" idx="1"/>
          </p:nvPr>
        </p:nvSpPr>
        <p:spPr>
          <a:xfrm>
            <a:off x="701040" y="4473893"/>
            <a:ext cx="5608200" cy="3660600"/>
          </a:xfrm>
          <a:prstGeom prst="rect">
            <a:avLst/>
          </a:prstGeom>
          <a:noFill/>
          <a:ln>
            <a:noFill/>
          </a:ln>
        </p:spPr>
        <p:txBody>
          <a:bodyPr spcFirstLastPara="1" wrap="square" lIns="93275" tIns="93275" rIns="93275" bIns="93275" anchor="t" anchorCtr="0">
            <a:noAutofit/>
          </a:bodyPr>
          <a:lstStyle/>
          <a:p>
            <a:pPr marL="0" marR="0" lvl="0" indent="0" algn="l" rtl="0">
              <a:lnSpc>
                <a:spcPct val="90000"/>
              </a:lnSpc>
              <a:spcBef>
                <a:spcPts val="0"/>
              </a:spcBef>
              <a:spcAft>
                <a:spcPts val="0"/>
              </a:spcAft>
              <a:buClr>
                <a:schemeClr val="dk1"/>
              </a:buClr>
              <a:buSzPts val="1400"/>
              <a:buFont typeface="Arial"/>
              <a:buNone/>
            </a:pPr>
            <a:endParaRPr sz="1100" b="0" i="0" u="none" strike="noStrike" cap="none">
              <a:solidFill>
                <a:schemeClr val="dk1"/>
              </a:solidFill>
              <a:latin typeface="Calibri"/>
              <a:ea typeface="Calibri"/>
              <a:cs typeface="Calibri"/>
              <a:sym typeface="Calibri"/>
            </a:endParaRPr>
          </a:p>
        </p:txBody>
      </p:sp>
      <p:sp>
        <p:nvSpPr>
          <p:cNvPr id="165" name="Google Shape;165;p4:notes"/>
          <p:cNvSpPr txBox="1">
            <a:spLocks noGrp="1"/>
          </p:cNvSpPr>
          <p:nvPr>
            <p:ph type="sldNum" idx="12"/>
          </p:nvPr>
        </p:nvSpPr>
        <p:spPr>
          <a:xfrm>
            <a:off x="3970937" y="8829967"/>
            <a:ext cx="3037800" cy="466200"/>
          </a:xfrm>
          <a:prstGeom prst="rect">
            <a:avLst/>
          </a:prstGeom>
          <a:noFill/>
          <a:ln>
            <a:noFill/>
          </a:ln>
        </p:spPr>
        <p:txBody>
          <a:bodyPr spcFirstLastPara="1" wrap="square" lIns="93275" tIns="46625" rIns="93275" bIns="46625" anchor="b"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8029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5:notes"/>
          <p:cNvSpPr txBox="1">
            <a:spLocks noGrp="1"/>
          </p:cNvSpPr>
          <p:nvPr>
            <p:ph type="body" idx="1"/>
          </p:nvPr>
        </p:nvSpPr>
        <p:spPr>
          <a:xfrm>
            <a:off x="701040" y="4473893"/>
            <a:ext cx="5608200" cy="3660600"/>
          </a:xfrm>
          <a:prstGeom prst="rect">
            <a:avLst/>
          </a:prstGeom>
          <a:noFill/>
          <a:ln>
            <a:noFill/>
          </a:ln>
        </p:spPr>
        <p:txBody>
          <a:bodyPr spcFirstLastPara="1" wrap="square" lIns="93275" tIns="93275" rIns="93275" bIns="93275" anchor="t" anchorCtr="0">
            <a:noAutofit/>
          </a:bodyPr>
          <a:lstStyle/>
          <a:p>
            <a:pPr marL="0" marR="0" lvl="0" indent="0" algn="l" rtl="0">
              <a:lnSpc>
                <a:spcPct val="90000"/>
              </a:lnSpc>
              <a:spcBef>
                <a:spcPts val="0"/>
              </a:spcBef>
              <a:spcAft>
                <a:spcPts val="0"/>
              </a:spcAft>
              <a:buClr>
                <a:schemeClr val="dk1"/>
              </a:buClr>
              <a:buSzPts val="1400"/>
              <a:buFont typeface="Arial"/>
              <a:buNone/>
            </a:pPr>
            <a:endParaRPr sz="1100" b="0" i="0" u="none" strike="noStrike" cap="none" dirty="0">
              <a:solidFill>
                <a:schemeClr val="dk1"/>
              </a:solidFill>
              <a:latin typeface="Calibri"/>
              <a:ea typeface="Calibri"/>
              <a:cs typeface="Calibri"/>
              <a:sym typeface="Calibri"/>
            </a:endParaRPr>
          </a:p>
        </p:txBody>
      </p:sp>
      <p:sp>
        <p:nvSpPr>
          <p:cNvPr id="173" name="Google Shape;173;p5:notes"/>
          <p:cNvSpPr txBox="1">
            <a:spLocks noGrp="1"/>
          </p:cNvSpPr>
          <p:nvPr>
            <p:ph type="sldNum" idx="12"/>
          </p:nvPr>
        </p:nvSpPr>
        <p:spPr>
          <a:xfrm>
            <a:off x="3970937" y="8829967"/>
            <a:ext cx="3037800" cy="466200"/>
          </a:xfrm>
          <a:prstGeom prst="rect">
            <a:avLst/>
          </a:prstGeom>
          <a:noFill/>
          <a:ln>
            <a:noFill/>
          </a:ln>
        </p:spPr>
        <p:txBody>
          <a:bodyPr spcFirstLastPara="1" wrap="square" lIns="93275" tIns="46625" rIns="93275" bIns="46625" anchor="b"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151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5:notes"/>
          <p:cNvSpPr txBox="1">
            <a:spLocks noGrp="1"/>
          </p:cNvSpPr>
          <p:nvPr>
            <p:ph type="body" idx="1"/>
          </p:nvPr>
        </p:nvSpPr>
        <p:spPr>
          <a:xfrm>
            <a:off x="701040" y="4473893"/>
            <a:ext cx="5608200" cy="3660600"/>
          </a:xfrm>
          <a:prstGeom prst="rect">
            <a:avLst/>
          </a:prstGeom>
          <a:noFill/>
          <a:ln>
            <a:noFill/>
          </a:ln>
        </p:spPr>
        <p:txBody>
          <a:bodyPr spcFirstLastPara="1" wrap="square" lIns="93275" tIns="93275" rIns="93275" bIns="93275" anchor="t" anchorCtr="0">
            <a:noAutofit/>
          </a:bodyPr>
          <a:lstStyle/>
          <a:p>
            <a:pPr marL="0" marR="0" lvl="0" indent="0" algn="l" rtl="0">
              <a:lnSpc>
                <a:spcPct val="90000"/>
              </a:lnSpc>
              <a:spcBef>
                <a:spcPts val="0"/>
              </a:spcBef>
              <a:spcAft>
                <a:spcPts val="0"/>
              </a:spcAft>
              <a:buClr>
                <a:schemeClr val="dk1"/>
              </a:buClr>
              <a:buSzPts val="1400"/>
              <a:buFont typeface="Arial"/>
              <a:buNone/>
            </a:pPr>
            <a:endParaRPr sz="1100" b="0" i="0" u="none" strike="noStrike" cap="none">
              <a:solidFill>
                <a:schemeClr val="dk1"/>
              </a:solidFill>
              <a:latin typeface="Calibri"/>
              <a:ea typeface="Calibri"/>
              <a:cs typeface="Calibri"/>
              <a:sym typeface="Calibri"/>
            </a:endParaRPr>
          </a:p>
        </p:txBody>
      </p:sp>
      <p:sp>
        <p:nvSpPr>
          <p:cNvPr id="173" name="Google Shape;173;p5:notes"/>
          <p:cNvSpPr txBox="1">
            <a:spLocks noGrp="1"/>
          </p:cNvSpPr>
          <p:nvPr>
            <p:ph type="sldNum" idx="12"/>
          </p:nvPr>
        </p:nvSpPr>
        <p:spPr>
          <a:xfrm>
            <a:off x="3970937" y="8829967"/>
            <a:ext cx="3037800" cy="466200"/>
          </a:xfrm>
          <a:prstGeom prst="rect">
            <a:avLst/>
          </a:prstGeom>
          <a:noFill/>
          <a:ln>
            <a:noFill/>
          </a:ln>
        </p:spPr>
        <p:txBody>
          <a:bodyPr spcFirstLastPara="1" wrap="square" lIns="93275" tIns="46625" rIns="93275" bIns="46625" anchor="b"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8923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135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1" name="Google Shape;181;p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9097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701040" y="4473893"/>
            <a:ext cx="5608200" cy="3660600"/>
          </a:xfrm>
          <a:prstGeom prst="rect">
            <a:avLst/>
          </a:prstGeom>
          <a:noFill/>
          <a:ln>
            <a:noFill/>
          </a:ln>
        </p:spPr>
        <p:txBody>
          <a:bodyPr spcFirstLastPara="1" wrap="square" lIns="93275" tIns="93275" rIns="93275" bIns="93275" anchor="t" anchorCtr="0">
            <a:noAutofit/>
          </a:bodyPr>
          <a:lstStyle/>
          <a:p>
            <a:pPr marL="0" marR="0" lvl="0" indent="0" algn="l" rtl="0">
              <a:lnSpc>
                <a:spcPct val="90000"/>
              </a:lnSpc>
              <a:spcBef>
                <a:spcPts val="0"/>
              </a:spcBef>
              <a:spcAft>
                <a:spcPts val="0"/>
              </a:spcAft>
              <a:buClr>
                <a:schemeClr val="dk1"/>
              </a:buClr>
              <a:buSzPts val="1400"/>
              <a:buFont typeface="Arial"/>
              <a:buNone/>
            </a:pPr>
            <a:endParaRPr sz="1100" b="0" i="0" u="none" strike="noStrike" cap="none">
              <a:solidFill>
                <a:schemeClr val="dk1"/>
              </a:solidFill>
              <a:latin typeface="Calibri"/>
              <a:ea typeface="Calibri"/>
              <a:cs typeface="Calibri"/>
              <a:sym typeface="Calibri"/>
            </a:endParaRPr>
          </a:p>
        </p:txBody>
      </p:sp>
      <p:sp>
        <p:nvSpPr>
          <p:cNvPr id="198" name="Google Shape;198;p8:notes"/>
          <p:cNvSpPr txBox="1">
            <a:spLocks noGrp="1"/>
          </p:cNvSpPr>
          <p:nvPr>
            <p:ph type="sldNum" idx="12"/>
          </p:nvPr>
        </p:nvSpPr>
        <p:spPr>
          <a:xfrm>
            <a:off x="3970937" y="8829967"/>
            <a:ext cx="3037800" cy="466200"/>
          </a:xfrm>
          <a:prstGeom prst="rect">
            <a:avLst/>
          </a:prstGeom>
          <a:noFill/>
          <a:ln>
            <a:noFill/>
          </a:ln>
        </p:spPr>
        <p:txBody>
          <a:bodyPr spcFirstLastPara="1" wrap="square" lIns="93275" tIns="46625" rIns="93275" bIns="46625" anchor="b"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8059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06" name="Google Shape;206;p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1331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3" name="Google Shape;213;p1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5519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11"/>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12"/>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7" name="Google Shape;59;p13"/>
          <p:cNvSpPr/>
          <p:nvPr userDrawn="1"/>
        </p:nvSpPr>
        <p:spPr>
          <a:xfrm>
            <a:off x="324196" y="6321434"/>
            <a:ext cx="9144000" cy="400042"/>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FFFFF"/>
              </a:solidFill>
              <a:latin typeface="Quattrocento Sans"/>
              <a:ea typeface="Quattrocento Sans"/>
              <a:cs typeface="Quattrocento Sans"/>
              <a:sym typeface="Quattrocento Sans"/>
            </a:endParaRPr>
          </a:p>
        </p:txBody>
      </p:sp>
      <p:pic>
        <p:nvPicPr>
          <p:cNvPr id="8" name="Google Shape;62;p13"/>
          <p:cNvPicPr preferRelativeResize="0"/>
          <p:nvPr userDrawn="1"/>
        </p:nvPicPr>
        <p:blipFill rotWithShape="1">
          <a:blip r:embed="rId13" cstate="print">
            <a:alphaModFix/>
            <a:extLst>
              <a:ext uri="{28A0092B-C50C-407E-A947-70E740481C1C}">
                <a14:useLocalDpi xmlns:a14="http://schemas.microsoft.com/office/drawing/2010/main"/>
              </a:ext>
            </a:extLst>
          </a:blip>
          <a:srcRect l="6252" t="16327" r="5263" b="18523"/>
          <a:stretch/>
        </p:blipFill>
        <p:spPr>
          <a:xfrm>
            <a:off x="581198" y="6239473"/>
            <a:ext cx="1091046" cy="482003"/>
          </a:xfrm>
          <a:prstGeom prst="rect">
            <a:avLst/>
          </a:prstGeom>
          <a:noFill/>
          <a:ln>
            <a:noFill/>
          </a:ln>
        </p:spPr>
      </p:pic>
      <p:grpSp>
        <p:nvGrpSpPr>
          <p:cNvPr id="9" name="Google Shape;64;p13"/>
          <p:cNvGrpSpPr/>
          <p:nvPr userDrawn="1"/>
        </p:nvGrpSpPr>
        <p:grpSpPr>
          <a:xfrm>
            <a:off x="-133423" y="6007761"/>
            <a:ext cx="429217" cy="513693"/>
            <a:chOff x="-246379" y="5284309"/>
            <a:chExt cx="572290" cy="684924"/>
          </a:xfrm>
        </p:grpSpPr>
        <p:cxnSp>
          <p:nvCxnSpPr>
            <p:cNvPr id="15" name="Google Shape;65;p13"/>
            <p:cNvCxnSpPr/>
            <p:nvPr/>
          </p:nvCxnSpPr>
          <p:spPr>
            <a:xfrm>
              <a:off x="-246379" y="5284309"/>
              <a:ext cx="572290" cy="572290"/>
            </a:xfrm>
            <a:prstGeom prst="straightConnector1">
              <a:avLst/>
            </a:prstGeom>
            <a:noFill/>
            <a:ln w="114300" cap="rnd" cmpd="sng">
              <a:solidFill>
                <a:srgbClr val="FFCC99"/>
              </a:solidFill>
              <a:prstDash val="solid"/>
              <a:round/>
              <a:headEnd type="none" w="sm" len="sm"/>
              <a:tailEnd type="none" w="sm" len="sm"/>
            </a:ln>
          </p:spPr>
        </p:cxnSp>
        <p:cxnSp>
          <p:nvCxnSpPr>
            <p:cNvPr id="16" name="Google Shape;66;p13"/>
            <p:cNvCxnSpPr/>
            <p:nvPr/>
          </p:nvCxnSpPr>
          <p:spPr>
            <a:xfrm>
              <a:off x="-72868" y="5743965"/>
              <a:ext cx="225268" cy="225268"/>
            </a:xfrm>
            <a:prstGeom prst="straightConnector1">
              <a:avLst/>
            </a:prstGeom>
            <a:noFill/>
            <a:ln w="63500" cap="rnd" cmpd="sng">
              <a:solidFill>
                <a:srgbClr val="7FB9B9"/>
              </a:solidFill>
              <a:prstDash val="solid"/>
              <a:round/>
              <a:headEnd type="none" w="sm" len="sm"/>
              <a:tailEnd type="none" w="sm" len="sm"/>
            </a:ln>
          </p:spPr>
        </p:cxnSp>
      </p:grpSp>
      <p:grpSp>
        <p:nvGrpSpPr>
          <p:cNvPr id="17" name="Google Shape;67;p13"/>
          <p:cNvGrpSpPr/>
          <p:nvPr userDrawn="1"/>
        </p:nvGrpSpPr>
        <p:grpSpPr>
          <a:xfrm>
            <a:off x="11816020" y="-199338"/>
            <a:ext cx="522682" cy="947951"/>
            <a:chOff x="11620499" y="-65757"/>
            <a:chExt cx="696910" cy="1263934"/>
          </a:xfrm>
        </p:grpSpPr>
        <p:cxnSp>
          <p:nvCxnSpPr>
            <p:cNvPr id="18" name="Google Shape;68;p13"/>
            <p:cNvCxnSpPr/>
            <p:nvPr/>
          </p:nvCxnSpPr>
          <p:spPr>
            <a:xfrm>
              <a:off x="11666760" y="257336"/>
              <a:ext cx="650649" cy="650649"/>
            </a:xfrm>
            <a:prstGeom prst="straightConnector1">
              <a:avLst/>
            </a:prstGeom>
            <a:noFill/>
            <a:ln w="114300" cap="rnd" cmpd="sng">
              <a:solidFill>
                <a:srgbClr val="7FB9B9"/>
              </a:solidFill>
              <a:prstDash val="solid"/>
              <a:round/>
              <a:headEnd type="none" w="sm" len="sm"/>
              <a:tailEnd type="none" w="sm" len="sm"/>
            </a:ln>
          </p:spPr>
        </p:cxnSp>
        <p:cxnSp>
          <p:nvCxnSpPr>
            <p:cNvPr id="19" name="Google Shape;69;p13"/>
            <p:cNvCxnSpPr/>
            <p:nvPr/>
          </p:nvCxnSpPr>
          <p:spPr>
            <a:xfrm>
              <a:off x="11620499" y="-65757"/>
              <a:ext cx="382763" cy="382763"/>
            </a:xfrm>
            <a:prstGeom prst="straightConnector1">
              <a:avLst/>
            </a:prstGeom>
            <a:noFill/>
            <a:ln w="63500" cap="rnd" cmpd="sng">
              <a:solidFill>
                <a:srgbClr val="FFCC99"/>
              </a:solidFill>
              <a:prstDash val="solid"/>
              <a:round/>
              <a:headEnd type="none" w="sm" len="sm"/>
              <a:tailEnd type="none" w="sm" len="sm"/>
            </a:ln>
          </p:spPr>
        </p:cxnSp>
        <p:cxnSp>
          <p:nvCxnSpPr>
            <p:cNvPr id="20" name="Google Shape;70;p13"/>
            <p:cNvCxnSpPr/>
            <p:nvPr/>
          </p:nvCxnSpPr>
          <p:spPr>
            <a:xfrm>
              <a:off x="12026525" y="920348"/>
              <a:ext cx="277829" cy="277829"/>
            </a:xfrm>
            <a:prstGeom prst="straightConnector1">
              <a:avLst/>
            </a:prstGeom>
            <a:noFill/>
            <a:ln w="63500" cap="rnd" cmpd="sng">
              <a:solidFill>
                <a:srgbClr val="A9BAC3"/>
              </a:solidFill>
              <a:prstDash val="solid"/>
              <a:round/>
              <a:headEnd type="none" w="sm" len="sm"/>
              <a:tailEnd type="none" w="sm" len="sm"/>
            </a:ln>
          </p:spPr>
        </p:cxnSp>
      </p:grpSp>
      <p:cxnSp>
        <p:nvCxnSpPr>
          <p:cNvPr id="3" name="Straight Connector 2"/>
          <p:cNvCxnSpPr/>
          <p:nvPr userDrawn="1"/>
        </p:nvCxnSpPr>
        <p:spPr>
          <a:xfrm>
            <a:off x="-3290" y="1242204"/>
            <a:ext cx="10346362" cy="0"/>
          </a:xfrm>
          <a:prstGeom prst="line">
            <a:avLst/>
          </a:prstGeom>
        </p:spPr>
        <p:style>
          <a:lnRef idx="1">
            <a:schemeClr val="accent2"/>
          </a:lnRef>
          <a:fillRef idx="0">
            <a:schemeClr val="accent2"/>
          </a:fillRef>
          <a:effectRef idx="0">
            <a:schemeClr val="accent2"/>
          </a:effectRef>
          <a:fontRef idx="minor">
            <a:schemeClr val="tx1"/>
          </a:fontRef>
        </p:style>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nrollri.force.com/info/s/?language=en_US"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providenceschools.org/domain/1311"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inforeg@ppsd.org"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6" name="Rectangle 5"/>
          <p:cNvSpPr/>
          <p:nvPr/>
        </p:nvSpPr>
        <p:spPr>
          <a:xfrm>
            <a:off x="0" y="-20789"/>
            <a:ext cx="3096986" cy="6858000"/>
          </a:xfrm>
          <a:prstGeom prst="rect">
            <a:avLst/>
          </a:prstGeom>
          <a:pattFill prst="lgCheck">
            <a:fgClr>
              <a:srgbClr val="B83F14"/>
            </a:fgClr>
            <a:bgClr>
              <a:srgbClr val="99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t="-541"/>
          <a:stretch/>
        </p:blipFill>
        <p:spPr>
          <a:xfrm>
            <a:off x="3055146" y="-41577"/>
            <a:ext cx="10293462" cy="6899577"/>
          </a:xfrm>
          <a:prstGeom prst="rect">
            <a:avLst/>
          </a:prstGeom>
        </p:spPr>
      </p:pic>
      <p:sp>
        <p:nvSpPr>
          <p:cNvPr id="4" name="Rectangle 3"/>
          <p:cNvSpPr/>
          <p:nvPr/>
        </p:nvSpPr>
        <p:spPr>
          <a:xfrm>
            <a:off x="-1" y="519792"/>
            <a:ext cx="5339443" cy="5777594"/>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0" name="Google Shape;150;p24"/>
          <p:cNvSpPr txBox="1"/>
          <p:nvPr/>
        </p:nvSpPr>
        <p:spPr>
          <a:xfrm>
            <a:off x="0" y="2076038"/>
            <a:ext cx="5382986" cy="1679533"/>
          </a:xfrm>
          <a:prstGeom prst="rect">
            <a:avLst/>
          </a:prstGeom>
          <a:noFill/>
          <a:ln>
            <a:noFill/>
          </a:ln>
        </p:spPr>
        <p:txBody>
          <a:bodyPr spcFirstLastPara="1" wrap="square" lIns="91425" tIns="45700" rIns="91425" bIns="45700" anchor="t" anchorCtr="0">
            <a:noAutofit/>
          </a:bodyPr>
          <a:lstStyle/>
          <a:p>
            <a:pPr algn="ctr">
              <a:buSzPts val="3200"/>
            </a:pPr>
            <a:r>
              <a:rPr lang="en-US" sz="2800" b="1" dirty="0">
                <a:solidFill>
                  <a:schemeClr val="lt1"/>
                </a:solidFill>
                <a:latin typeface="+mj-lt"/>
                <a:ea typeface="Calibri"/>
                <a:cs typeface="Calibri"/>
                <a:sym typeface="Calibri"/>
              </a:rPr>
              <a:t>Student Registration </a:t>
            </a:r>
            <a:r>
              <a:rPr lang="en-US" sz="2800" b="1" dirty="0" smtClean="0">
                <a:solidFill>
                  <a:schemeClr val="lt1"/>
                </a:solidFill>
                <a:latin typeface="+mj-lt"/>
                <a:ea typeface="Calibri"/>
                <a:cs typeface="Calibri"/>
                <a:sym typeface="Calibri"/>
              </a:rPr>
              <a:t/>
            </a:r>
            <a:br>
              <a:rPr lang="en-US" sz="2800" b="1" dirty="0" smtClean="0">
                <a:solidFill>
                  <a:schemeClr val="lt1"/>
                </a:solidFill>
                <a:latin typeface="+mj-lt"/>
                <a:ea typeface="Calibri"/>
                <a:cs typeface="Calibri"/>
                <a:sym typeface="Calibri"/>
              </a:rPr>
            </a:br>
            <a:r>
              <a:rPr lang="en-US" sz="2800" b="1" dirty="0" smtClean="0">
                <a:solidFill>
                  <a:schemeClr val="lt1"/>
                </a:solidFill>
                <a:latin typeface="+mj-lt"/>
                <a:ea typeface="Calibri"/>
                <a:cs typeface="Calibri"/>
                <a:sym typeface="Calibri"/>
              </a:rPr>
              <a:t>and </a:t>
            </a:r>
            <a:r>
              <a:rPr lang="en-US" sz="2800" b="1" dirty="0">
                <a:solidFill>
                  <a:schemeClr val="lt1"/>
                </a:solidFill>
                <a:latin typeface="+mj-lt"/>
                <a:ea typeface="Calibri"/>
                <a:cs typeface="Calibri"/>
                <a:sym typeface="Calibri"/>
              </a:rPr>
              <a:t>Enrollment </a:t>
            </a:r>
            <a:r>
              <a:rPr lang="en-US" sz="2800" b="1" dirty="0" smtClean="0">
                <a:solidFill>
                  <a:schemeClr val="lt1"/>
                </a:solidFill>
                <a:latin typeface="+mj-lt"/>
                <a:ea typeface="Calibri"/>
                <a:cs typeface="Calibri"/>
                <a:sym typeface="Calibri"/>
              </a:rPr>
              <a:t>for Incoming </a:t>
            </a:r>
            <a:r>
              <a:rPr lang="en-US" sz="2800" b="1" dirty="0">
                <a:solidFill>
                  <a:schemeClr val="lt1"/>
                </a:solidFill>
                <a:latin typeface="+mj-lt"/>
                <a:ea typeface="Calibri"/>
                <a:cs typeface="Calibri"/>
                <a:sym typeface="Calibri"/>
              </a:rPr>
              <a:t>Kindergarten Families </a:t>
            </a:r>
            <a:endParaRPr sz="1200" dirty="0">
              <a:latin typeface="+mj-l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78244" y="924218"/>
            <a:ext cx="1932170" cy="828073"/>
          </a:xfrm>
          <a:prstGeom prst="rect">
            <a:avLst/>
          </a:prstGeom>
        </p:spPr>
      </p:pic>
      <p:sp>
        <p:nvSpPr>
          <p:cNvPr id="7" name="Google Shape;150;p24"/>
          <p:cNvSpPr txBox="1"/>
          <p:nvPr/>
        </p:nvSpPr>
        <p:spPr>
          <a:xfrm>
            <a:off x="-1" y="4047999"/>
            <a:ext cx="5361214" cy="1679533"/>
          </a:xfrm>
          <a:prstGeom prst="rect">
            <a:avLst/>
          </a:prstGeom>
          <a:noFill/>
          <a:ln>
            <a:noFill/>
          </a:ln>
        </p:spPr>
        <p:txBody>
          <a:bodyPr spcFirstLastPara="1" wrap="square" lIns="91425" tIns="45700" rIns="91425" bIns="45700" anchor="t" anchorCtr="0">
            <a:noAutofit/>
          </a:bodyPr>
          <a:lstStyle/>
          <a:p>
            <a:pPr algn="ctr">
              <a:buSzPts val="3200"/>
            </a:pPr>
            <a:r>
              <a:rPr lang="en-US" sz="2800" b="1" dirty="0" err="1" smtClean="0">
                <a:solidFill>
                  <a:schemeClr val="lt1"/>
                </a:solidFill>
                <a:latin typeface="+mj-lt"/>
                <a:ea typeface="Calibri"/>
                <a:cs typeface="Calibri"/>
                <a:sym typeface="Calibri"/>
              </a:rPr>
              <a:t>Registro</a:t>
            </a:r>
            <a:r>
              <a:rPr lang="en-US" sz="2800" b="1" dirty="0" smtClean="0">
                <a:solidFill>
                  <a:schemeClr val="lt1"/>
                </a:solidFill>
                <a:latin typeface="+mj-lt"/>
                <a:ea typeface="Calibri"/>
                <a:cs typeface="Calibri"/>
                <a:sym typeface="Calibri"/>
              </a:rPr>
              <a:t> e </a:t>
            </a:r>
            <a:r>
              <a:rPr lang="en-US" sz="2800" b="1" dirty="0" err="1" smtClean="0">
                <a:solidFill>
                  <a:schemeClr val="lt1"/>
                </a:solidFill>
                <a:latin typeface="+mj-lt"/>
                <a:ea typeface="Calibri"/>
                <a:cs typeface="Calibri"/>
                <a:sym typeface="Calibri"/>
              </a:rPr>
              <a:t>inscripción</a:t>
            </a:r>
            <a:r>
              <a:rPr lang="en-US" sz="2800" b="1" dirty="0" smtClean="0">
                <a:solidFill>
                  <a:schemeClr val="lt1"/>
                </a:solidFill>
                <a:latin typeface="+mj-lt"/>
                <a:ea typeface="Calibri"/>
                <a:cs typeface="Calibri"/>
                <a:sym typeface="Calibri"/>
              </a:rPr>
              <a:t> de </a:t>
            </a:r>
            <a:r>
              <a:rPr lang="en-US" sz="2800" b="1" dirty="0" err="1" smtClean="0">
                <a:solidFill>
                  <a:schemeClr val="lt1"/>
                </a:solidFill>
                <a:latin typeface="+mj-lt"/>
                <a:ea typeface="Calibri"/>
                <a:cs typeface="Calibri"/>
                <a:sym typeface="Calibri"/>
              </a:rPr>
              <a:t>estudiantes</a:t>
            </a:r>
            <a:r>
              <a:rPr lang="en-US" sz="2800" b="1" dirty="0" smtClean="0">
                <a:solidFill>
                  <a:schemeClr val="lt1"/>
                </a:solidFill>
                <a:latin typeface="+mj-lt"/>
                <a:ea typeface="Calibri"/>
                <a:cs typeface="Calibri"/>
                <a:sym typeface="Calibri"/>
              </a:rPr>
              <a:t> para familias que </a:t>
            </a:r>
            <a:r>
              <a:rPr lang="en-US" sz="2800" b="1" dirty="0" err="1" smtClean="0">
                <a:solidFill>
                  <a:schemeClr val="lt1"/>
                </a:solidFill>
                <a:latin typeface="+mj-lt"/>
                <a:ea typeface="Calibri"/>
                <a:cs typeface="Calibri"/>
                <a:sym typeface="Calibri"/>
              </a:rPr>
              <a:t>ingresan</a:t>
            </a:r>
            <a:r>
              <a:rPr lang="en-US" sz="2800" b="1" dirty="0" smtClean="0">
                <a:solidFill>
                  <a:schemeClr val="lt1"/>
                </a:solidFill>
                <a:latin typeface="+mj-lt"/>
                <a:ea typeface="Calibri"/>
                <a:cs typeface="Calibri"/>
                <a:sym typeface="Calibri"/>
              </a:rPr>
              <a:t> al Kindergarten</a:t>
            </a:r>
            <a:endParaRPr sz="12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lvl="0" algn="l">
              <a:buClr>
                <a:schemeClr val="dk1"/>
              </a:buClr>
              <a:buSzPts val="1100"/>
            </a:pPr>
            <a:r>
              <a:rPr lang="en-US" sz="3600" dirty="0">
                <a:solidFill>
                  <a:srgbClr val="990000"/>
                </a:solidFill>
                <a:latin typeface="+mj-lt"/>
              </a:rPr>
              <a:t>What is School Choice</a:t>
            </a:r>
            <a:r>
              <a:rPr lang="en-US" sz="3600" dirty="0" smtClean="0">
                <a:solidFill>
                  <a:srgbClr val="990000"/>
                </a:solidFill>
                <a:latin typeface="+mj-lt"/>
              </a:rPr>
              <a:t>?</a:t>
            </a:r>
            <a:br>
              <a:rPr lang="en-US" sz="3600" dirty="0" smtClean="0">
                <a:solidFill>
                  <a:srgbClr val="990000"/>
                </a:solidFill>
                <a:latin typeface="+mj-lt"/>
              </a:rPr>
            </a:br>
            <a:r>
              <a:rPr lang="en-US" sz="3200" dirty="0">
                <a:solidFill>
                  <a:schemeClr val="tx1"/>
                </a:solidFill>
                <a:latin typeface="+mj-lt"/>
              </a:rPr>
              <a:t>¿</a:t>
            </a:r>
            <a:r>
              <a:rPr lang="en-US" sz="3200" dirty="0" err="1" smtClean="0">
                <a:solidFill>
                  <a:schemeClr val="tx1"/>
                </a:solidFill>
                <a:latin typeface="+mj-lt"/>
              </a:rPr>
              <a:t>Qué</a:t>
            </a:r>
            <a:r>
              <a:rPr lang="en-US" sz="3200" dirty="0" smtClean="0">
                <a:solidFill>
                  <a:schemeClr val="tx1"/>
                </a:solidFill>
                <a:latin typeface="+mj-lt"/>
              </a:rPr>
              <a:t> </a:t>
            </a:r>
            <a:r>
              <a:rPr lang="en-US" sz="3200" dirty="0" err="1" smtClean="0">
                <a:solidFill>
                  <a:schemeClr val="tx1"/>
                </a:solidFill>
                <a:latin typeface="+mj-lt"/>
              </a:rPr>
              <a:t>es</a:t>
            </a:r>
            <a:r>
              <a:rPr lang="en-US" sz="3200" dirty="0" smtClean="0">
                <a:solidFill>
                  <a:schemeClr val="tx1"/>
                </a:solidFill>
                <a:latin typeface="+mj-lt"/>
              </a:rPr>
              <a:t> la </a:t>
            </a:r>
            <a:r>
              <a:rPr lang="en-US" sz="3200" dirty="0" err="1" smtClean="0">
                <a:solidFill>
                  <a:schemeClr val="tx1"/>
                </a:solidFill>
                <a:latin typeface="+mj-lt"/>
              </a:rPr>
              <a:t>selección</a:t>
            </a:r>
            <a:r>
              <a:rPr lang="en-US" sz="3200" dirty="0" smtClean="0">
                <a:solidFill>
                  <a:schemeClr val="tx1"/>
                </a:solidFill>
                <a:latin typeface="+mj-lt"/>
              </a:rPr>
              <a:t> escolar?</a:t>
            </a:r>
            <a:endParaRPr sz="3200" b="1" i="1" dirty="0">
              <a:solidFill>
                <a:schemeClr val="tx1"/>
              </a:solidFill>
              <a:latin typeface="+mj-lt"/>
              <a:sym typeface="Calibri"/>
            </a:endParaRPr>
          </a:p>
        </p:txBody>
      </p:sp>
      <p:sp>
        <p:nvSpPr>
          <p:cNvPr id="201" name="Google Shape;201;p30"/>
          <p:cNvSpPr/>
          <p:nvPr/>
        </p:nvSpPr>
        <p:spPr>
          <a:xfrm>
            <a:off x="8919073" y="136427"/>
            <a:ext cx="1536900" cy="84600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SzPts val="1400"/>
            </a:pPr>
            <a:endParaRPr>
              <a:solidFill>
                <a:schemeClr val="lt1"/>
              </a:solidFill>
            </a:endParaRPr>
          </a:p>
        </p:txBody>
      </p:sp>
      <p:sp>
        <p:nvSpPr>
          <p:cNvPr id="202" name="Google Shape;202;p30"/>
          <p:cNvSpPr txBox="1"/>
          <p:nvPr/>
        </p:nvSpPr>
        <p:spPr>
          <a:xfrm>
            <a:off x="609600" y="1616883"/>
            <a:ext cx="4963886" cy="2536271"/>
          </a:xfrm>
          <a:prstGeom prst="rect">
            <a:avLst/>
          </a:prstGeom>
          <a:noFill/>
          <a:ln>
            <a:noFill/>
          </a:ln>
        </p:spPr>
        <p:txBody>
          <a:bodyPr spcFirstLastPara="1" wrap="square" lIns="91425" tIns="91425" rIns="91425" bIns="91425" anchor="t" anchorCtr="0">
            <a:noAutofit/>
          </a:bodyPr>
          <a:lstStyle/>
          <a:p>
            <a:pPr marL="274320" indent="-274320">
              <a:spcBef>
                <a:spcPts val="580"/>
              </a:spcBef>
              <a:buClr>
                <a:srgbClr val="D34817"/>
              </a:buClr>
              <a:buSzPct val="85000"/>
              <a:buFont typeface="Wingdings 2"/>
              <a:buChar char=""/>
              <a:defRPr/>
            </a:pPr>
            <a:r>
              <a:rPr lang="en-US" sz="1800" kern="1200" dirty="0">
                <a:solidFill>
                  <a:prstClr val="black"/>
                </a:solidFill>
                <a:latin typeface="+mn-lt"/>
                <a:ea typeface="+mn-ea"/>
                <a:cs typeface="+mn-cs"/>
              </a:rPr>
              <a:t>School Choice means families tell us their preference in schools, rather than simply being assigned to a school.</a:t>
            </a:r>
          </a:p>
          <a:p>
            <a:pPr marL="274320" indent="-274320">
              <a:spcBef>
                <a:spcPts val="580"/>
              </a:spcBef>
              <a:buClr>
                <a:srgbClr val="D34817"/>
              </a:buClr>
              <a:buSzPct val="85000"/>
              <a:buFont typeface="Wingdings 2"/>
              <a:buChar char=""/>
              <a:defRPr/>
            </a:pPr>
            <a:endParaRPr lang="en-US" sz="1800" kern="1200" dirty="0">
              <a:solidFill>
                <a:prstClr val="black"/>
              </a:solidFill>
              <a:latin typeface="+mn-lt"/>
              <a:ea typeface="+mn-ea"/>
              <a:cs typeface="+mn-cs"/>
            </a:endParaRPr>
          </a:p>
          <a:p>
            <a:pPr marL="274320" indent="-274320">
              <a:spcBef>
                <a:spcPts val="580"/>
              </a:spcBef>
              <a:buClr>
                <a:srgbClr val="D34817"/>
              </a:buClr>
              <a:buSzPct val="85000"/>
              <a:buFont typeface="Wingdings 2"/>
              <a:buChar char=""/>
              <a:defRPr/>
            </a:pPr>
            <a:r>
              <a:rPr lang="en-US" sz="1800" kern="1200" dirty="0">
                <a:solidFill>
                  <a:prstClr val="black"/>
                </a:solidFill>
                <a:latin typeface="+mn-lt"/>
                <a:ea typeface="+mn-ea"/>
                <a:cs typeface="+mn-cs"/>
              </a:rPr>
              <a:t>School Choice does </a:t>
            </a:r>
            <a:r>
              <a:rPr lang="en-US" sz="1800" b="1" kern="1200" dirty="0">
                <a:solidFill>
                  <a:prstClr val="black"/>
                </a:solidFill>
                <a:latin typeface="+mn-lt"/>
                <a:ea typeface="+mn-ea"/>
                <a:cs typeface="+mn-cs"/>
              </a:rPr>
              <a:t>NOT</a:t>
            </a:r>
            <a:r>
              <a:rPr lang="en-US" sz="1800" kern="1200" dirty="0">
                <a:solidFill>
                  <a:prstClr val="black"/>
                </a:solidFill>
                <a:latin typeface="+mn-lt"/>
                <a:ea typeface="+mn-ea"/>
                <a:cs typeface="+mn-cs"/>
              </a:rPr>
              <a:t> guarantee access to ANY particular school.</a:t>
            </a:r>
          </a:p>
          <a:p>
            <a:pPr marL="274320" indent="-274320">
              <a:spcBef>
                <a:spcPts val="580"/>
              </a:spcBef>
              <a:buClr>
                <a:srgbClr val="D34817"/>
              </a:buClr>
              <a:buSzPct val="85000"/>
              <a:buFont typeface="Wingdings 2"/>
              <a:buChar char=""/>
              <a:defRPr/>
            </a:pPr>
            <a:endParaRPr lang="en-US" sz="1800" kern="1200" dirty="0">
              <a:solidFill>
                <a:prstClr val="black"/>
              </a:solidFill>
              <a:latin typeface="+mn-lt"/>
              <a:ea typeface="+mn-ea"/>
              <a:cs typeface="+mn-cs"/>
            </a:endParaRPr>
          </a:p>
          <a:p>
            <a:pPr marL="274320" indent="-274320">
              <a:spcBef>
                <a:spcPts val="580"/>
              </a:spcBef>
              <a:buClr>
                <a:srgbClr val="D34817"/>
              </a:buClr>
              <a:buSzPct val="85000"/>
              <a:buFont typeface="Wingdings 2"/>
              <a:buChar char=""/>
              <a:defRPr/>
            </a:pPr>
            <a:r>
              <a:rPr lang="en-US" sz="1800" kern="1200" dirty="0">
                <a:solidFill>
                  <a:prstClr val="black"/>
                </a:solidFill>
                <a:latin typeface="+mn-lt"/>
                <a:ea typeface="+mn-ea"/>
                <a:cs typeface="+mn-cs"/>
              </a:rPr>
              <a:t>More seats are reserved for NEIGHBORHOOD students  (80%) than NON- NEIGHBORHOOD students (20%).</a:t>
            </a:r>
          </a:p>
          <a:p>
            <a:pPr>
              <a:buSzPts val="3000"/>
            </a:pPr>
            <a:endParaRPr sz="1800" dirty="0">
              <a:solidFill>
                <a:schemeClr val="dk1"/>
              </a:solidFill>
              <a:latin typeface="Calibri"/>
              <a:ea typeface="Calibri"/>
              <a:cs typeface="Calibri"/>
              <a:sym typeface="Calibri"/>
            </a:endParaRPr>
          </a:p>
          <a:p>
            <a:pPr>
              <a:buSzPts val="3000"/>
            </a:pPr>
            <a:endParaRPr sz="3000" dirty="0">
              <a:solidFill>
                <a:schemeClr val="dk1"/>
              </a:solidFill>
              <a:latin typeface="Calibri"/>
              <a:ea typeface="Calibri"/>
              <a:cs typeface="Calibri"/>
              <a:sym typeface="Calibri"/>
            </a:endParaRPr>
          </a:p>
          <a:p>
            <a:pPr marL="457200">
              <a:buSzPts val="3000"/>
            </a:pPr>
            <a:endParaRPr sz="3000" dirty="0">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2509" y="495301"/>
            <a:ext cx="1241020" cy="1241020"/>
          </a:xfrm>
          <a:prstGeom prst="rect">
            <a:avLst/>
          </a:prstGeom>
        </p:spPr>
      </p:pic>
      <p:sp>
        <p:nvSpPr>
          <p:cNvPr id="7" name="Google Shape;202;p30"/>
          <p:cNvSpPr txBox="1"/>
          <p:nvPr/>
        </p:nvSpPr>
        <p:spPr>
          <a:xfrm>
            <a:off x="5894615" y="1616883"/>
            <a:ext cx="4963886" cy="3810139"/>
          </a:xfrm>
          <a:prstGeom prst="rect">
            <a:avLst/>
          </a:prstGeom>
          <a:noFill/>
          <a:ln>
            <a:noFill/>
          </a:ln>
        </p:spPr>
        <p:txBody>
          <a:bodyPr spcFirstLastPara="1" wrap="square" lIns="91425" tIns="91425" rIns="91425" bIns="91425" anchor="t" anchorCtr="0">
            <a:noAutofit/>
          </a:bodyPr>
          <a:lstStyle/>
          <a:p>
            <a:pPr marL="274320" indent="-274320">
              <a:spcBef>
                <a:spcPts val="580"/>
              </a:spcBef>
              <a:buClr>
                <a:srgbClr val="D34817"/>
              </a:buClr>
              <a:buSzPct val="85000"/>
              <a:buFont typeface="Wingdings 2"/>
              <a:buChar char=""/>
              <a:defRPr/>
            </a:pPr>
            <a:r>
              <a:rPr lang="es-CR" sz="1800" kern="1200" dirty="0">
                <a:solidFill>
                  <a:srgbClr val="990000"/>
                </a:solidFill>
              </a:rPr>
              <a:t>La Selección Escolar significa que las familias nos dan sus preferencias escolares, en lugar de simplemente ser asignados a una escuela</a:t>
            </a:r>
            <a:r>
              <a:rPr lang="en-US" sz="1800" kern="1200" dirty="0" smtClean="0">
                <a:solidFill>
                  <a:srgbClr val="990000"/>
                </a:solidFill>
                <a:latin typeface="+mn-lt"/>
                <a:ea typeface="+mn-ea"/>
                <a:cs typeface="+mn-cs"/>
              </a:rPr>
              <a:t>.</a:t>
            </a:r>
            <a:endParaRPr lang="en-US" sz="1800" kern="1200" dirty="0">
              <a:solidFill>
                <a:srgbClr val="990000"/>
              </a:solidFill>
              <a:latin typeface="+mn-lt"/>
              <a:ea typeface="+mn-ea"/>
              <a:cs typeface="+mn-cs"/>
            </a:endParaRPr>
          </a:p>
          <a:p>
            <a:pPr marL="274320" indent="-274320">
              <a:spcBef>
                <a:spcPts val="580"/>
              </a:spcBef>
              <a:buClr>
                <a:srgbClr val="D34817"/>
              </a:buClr>
              <a:buSzPct val="85000"/>
              <a:buFont typeface="Wingdings 2"/>
              <a:buChar char=""/>
              <a:defRPr/>
            </a:pPr>
            <a:endParaRPr lang="en-US" sz="1800" kern="1200" dirty="0">
              <a:solidFill>
                <a:srgbClr val="990000"/>
              </a:solidFill>
              <a:latin typeface="+mn-lt"/>
              <a:ea typeface="+mn-ea"/>
              <a:cs typeface="+mn-cs"/>
            </a:endParaRPr>
          </a:p>
          <a:p>
            <a:pPr marL="274320" indent="-274320">
              <a:spcBef>
                <a:spcPts val="580"/>
              </a:spcBef>
              <a:buClr>
                <a:srgbClr val="D34817"/>
              </a:buClr>
              <a:buSzPct val="85000"/>
              <a:buFont typeface="Wingdings 2"/>
              <a:buChar char=""/>
              <a:defRPr/>
            </a:pPr>
            <a:r>
              <a:rPr lang="es-ES" sz="1800" kern="1200" dirty="0">
                <a:solidFill>
                  <a:srgbClr val="990000"/>
                </a:solidFill>
                <a:latin typeface="+mn-lt"/>
                <a:ea typeface="+mn-ea"/>
                <a:cs typeface="+mn-cs"/>
              </a:rPr>
              <a:t>La Selección Escolar </a:t>
            </a:r>
            <a:r>
              <a:rPr lang="es-ES" sz="1800" kern="1200" dirty="0" smtClean="0">
                <a:solidFill>
                  <a:srgbClr val="990000"/>
                </a:solidFill>
                <a:latin typeface="+mn-lt"/>
                <a:ea typeface="+mn-ea"/>
                <a:cs typeface="+mn-cs"/>
              </a:rPr>
              <a:t>NO garantiza </a:t>
            </a:r>
            <a:r>
              <a:rPr lang="es-ES" sz="1800" kern="1200" dirty="0">
                <a:solidFill>
                  <a:srgbClr val="990000"/>
                </a:solidFill>
                <a:latin typeface="+mn-lt"/>
                <a:ea typeface="+mn-ea"/>
                <a:cs typeface="+mn-cs"/>
              </a:rPr>
              <a:t>acceso a NINGUNA escuela en particular.</a:t>
            </a:r>
          </a:p>
          <a:p>
            <a:pPr>
              <a:spcBef>
                <a:spcPts val="580"/>
              </a:spcBef>
              <a:buClr>
                <a:srgbClr val="D34817"/>
              </a:buClr>
              <a:buSzPct val="85000"/>
              <a:defRPr/>
            </a:pPr>
            <a:endParaRPr lang="en-US" sz="1800" kern="1200" dirty="0">
              <a:solidFill>
                <a:srgbClr val="990000"/>
              </a:solidFill>
              <a:latin typeface="+mn-lt"/>
              <a:ea typeface="+mn-ea"/>
              <a:cs typeface="+mn-cs"/>
            </a:endParaRPr>
          </a:p>
          <a:p>
            <a:pPr marL="274320" indent="-274320">
              <a:spcBef>
                <a:spcPts val="580"/>
              </a:spcBef>
              <a:buClr>
                <a:srgbClr val="D34817"/>
              </a:buClr>
              <a:buSzPct val="85000"/>
              <a:buFont typeface="Wingdings 2"/>
              <a:buChar char=""/>
              <a:defRPr/>
            </a:pPr>
            <a:r>
              <a:rPr lang="es-ES" sz="1800" kern="1200" dirty="0">
                <a:solidFill>
                  <a:srgbClr val="990000"/>
                </a:solidFill>
                <a:latin typeface="+mn-lt"/>
                <a:ea typeface="+mn-ea"/>
                <a:cs typeface="+mn-cs"/>
              </a:rPr>
              <a:t>Se reservan más asientos para estudiantes del VECINDARIO (80%) que para estudiantes de FUERA DEL VECINDARIO (20%).</a:t>
            </a:r>
          </a:p>
          <a:p>
            <a:pPr>
              <a:spcBef>
                <a:spcPts val="580"/>
              </a:spcBef>
              <a:buClr>
                <a:srgbClr val="D34817"/>
              </a:buClr>
              <a:buSzPct val="85000"/>
              <a:defRPr/>
            </a:pPr>
            <a:endParaRPr lang="en-US" sz="1800" kern="1200" dirty="0">
              <a:solidFill>
                <a:srgbClr val="990000"/>
              </a:solidFill>
              <a:latin typeface="+mn-lt"/>
              <a:ea typeface="+mn-ea"/>
              <a:cs typeface="+mn-cs"/>
            </a:endParaRPr>
          </a:p>
          <a:p>
            <a:pPr>
              <a:buSzPts val="3000"/>
            </a:pPr>
            <a:endParaRPr sz="3000" dirty="0">
              <a:solidFill>
                <a:srgbClr val="990000"/>
              </a:solidFill>
              <a:latin typeface="Calibri"/>
              <a:ea typeface="Calibri"/>
              <a:cs typeface="Calibri"/>
              <a:sym typeface="Calibri"/>
            </a:endParaRPr>
          </a:p>
          <a:p>
            <a:pPr>
              <a:buSzPts val="3000"/>
            </a:pPr>
            <a:endParaRPr sz="3000" dirty="0">
              <a:solidFill>
                <a:srgbClr val="990000"/>
              </a:solidFill>
              <a:latin typeface="Calibri"/>
              <a:ea typeface="Calibri"/>
              <a:cs typeface="Calibri"/>
              <a:sym typeface="Calibri"/>
            </a:endParaRPr>
          </a:p>
          <a:p>
            <a:pPr marL="457200">
              <a:buSzPts val="3000"/>
            </a:pPr>
            <a:endParaRPr sz="3000" dirty="0">
              <a:solidFill>
                <a:srgbClr val="99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05"/>
          <a:stretch/>
        </p:blipFill>
        <p:spPr>
          <a:xfrm>
            <a:off x="-66675" y="139871"/>
            <a:ext cx="12258675" cy="6544807"/>
          </a:xfrm>
          <a:prstGeom prst="rect">
            <a:avLst/>
          </a:prstGeom>
        </p:spPr>
      </p:pic>
      <p:sp>
        <p:nvSpPr>
          <p:cNvPr id="6" name="Rectangle 5"/>
          <p:cNvSpPr/>
          <p:nvPr/>
        </p:nvSpPr>
        <p:spPr>
          <a:xfrm>
            <a:off x="1856013" y="327751"/>
            <a:ext cx="10335985" cy="311943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Google Shape;208;p31"/>
          <p:cNvSpPr txBox="1">
            <a:spLocks noGrp="1"/>
          </p:cNvSpPr>
          <p:nvPr>
            <p:ph type="title"/>
          </p:nvPr>
        </p:nvSpPr>
        <p:spPr>
          <a:xfrm>
            <a:off x="2198914" y="327749"/>
            <a:ext cx="9993086" cy="1143000"/>
          </a:xfrm>
          <a:prstGeom prst="rect">
            <a:avLst/>
          </a:prstGeom>
          <a:noFill/>
          <a:ln>
            <a:noFill/>
          </a:ln>
        </p:spPr>
        <p:txBody>
          <a:bodyPr spcFirstLastPara="1" wrap="square" lIns="91425" tIns="91425" rIns="91425" bIns="91425" anchor="ctr" anchorCtr="0">
            <a:noAutofit/>
          </a:bodyPr>
          <a:lstStyle/>
          <a:p>
            <a:pPr lvl="0" algn="l"/>
            <a:r>
              <a:rPr lang="en-US" sz="3600" dirty="0">
                <a:solidFill>
                  <a:srgbClr val="990000"/>
                </a:solidFill>
                <a:latin typeface="+mj-lt"/>
              </a:rPr>
              <a:t>What is a Neighborhood School?</a:t>
            </a:r>
            <a:endParaRPr sz="3600" b="1" dirty="0">
              <a:solidFill>
                <a:srgbClr val="990000"/>
              </a:solidFill>
              <a:latin typeface="+mj-lt"/>
              <a:sym typeface="Calibri"/>
            </a:endParaRPr>
          </a:p>
        </p:txBody>
      </p:sp>
      <p:sp>
        <p:nvSpPr>
          <p:cNvPr id="209" name="Google Shape;209;p31"/>
          <p:cNvSpPr txBox="1">
            <a:spLocks noGrp="1"/>
          </p:cNvSpPr>
          <p:nvPr>
            <p:ph type="body" idx="1"/>
          </p:nvPr>
        </p:nvSpPr>
        <p:spPr>
          <a:xfrm>
            <a:off x="2264229" y="1117278"/>
            <a:ext cx="9738632" cy="2425660"/>
          </a:xfrm>
          <a:prstGeom prst="rect">
            <a:avLst/>
          </a:prstGeom>
          <a:noFill/>
          <a:ln>
            <a:noFill/>
          </a:ln>
        </p:spPr>
        <p:txBody>
          <a:bodyPr spcFirstLastPara="1" wrap="square" lIns="91425" tIns="91425" rIns="91425" bIns="91425" anchor="t" anchorCtr="0">
            <a:noAutofit/>
          </a:bodyPr>
          <a:lstStyle/>
          <a:p>
            <a:pPr marL="25400" indent="0">
              <a:buNone/>
            </a:pPr>
            <a:r>
              <a:rPr lang="en-US" sz="1800" kern="1200" dirty="0">
                <a:solidFill>
                  <a:prstClr val="black"/>
                </a:solidFill>
                <a:latin typeface="+mn-lt"/>
                <a:ea typeface="+mn-ea"/>
                <a:cs typeface="+mn-cs"/>
              </a:rPr>
              <a:t>Any school within one mile of a student’s home is a </a:t>
            </a:r>
            <a:r>
              <a:rPr lang="en-US" sz="1800" b="1" kern="1200" dirty="0">
                <a:solidFill>
                  <a:prstClr val="black"/>
                </a:solidFill>
                <a:latin typeface="+mn-lt"/>
                <a:ea typeface="+mn-ea"/>
                <a:cs typeface="+mn-cs"/>
              </a:rPr>
              <a:t>NEIGHBORHOOD SCHOOL</a:t>
            </a:r>
            <a:r>
              <a:rPr lang="en-US" sz="1800" kern="1200" dirty="0">
                <a:solidFill>
                  <a:prstClr val="black"/>
                </a:solidFill>
                <a:latin typeface="+mn-lt"/>
                <a:ea typeface="+mn-ea"/>
                <a:cs typeface="+mn-cs"/>
              </a:rPr>
              <a:t>. </a:t>
            </a:r>
          </a:p>
          <a:p>
            <a:pPr marL="731520" lvl="1" indent="-274320">
              <a:spcBef>
                <a:spcPts val="580"/>
              </a:spcBef>
              <a:spcAft>
                <a:spcPts val="1200"/>
              </a:spcAft>
              <a:buClr>
                <a:srgbClr val="D34817"/>
              </a:buClr>
              <a:buSzPct val="85000"/>
              <a:buFont typeface="Arial" pitchFamily="34" charset="0"/>
              <a:buChar char="•"/>
              <a:defRPr/>
            </a:pPr>
            <a:r>
              <a:rPr lang="en-US" sz="1600" kern="1200" dirty="0">
                <a:solidFill>
                  <a:prstClr val="black"/>
                </a:solidFill>
                <a:latin typeface="+mn-lt"/>
                <a:ea typeface="+mn-ea"/>
                <a:cs typeface="+mn-cs"/>
              </a:rPr>
              <a:t>There are always a minimum of  TWO schools identified as NEIGHBORHOOD schools for every student; </a:t>
            </a:r>
            <a:r>
              <a:rPr lang="en-US" sz="1600" kern="1200" dirty="0" smtClean="0">
                <a:solidFill>
                  <a:prstClr val="black"/>
                </a:solidFill>
                <a:latin typeface="+mn-lt"/>
                <a:ea typeface="+mn-ea"/>
                <a:cs typeface="+mn-cs"/>
              </a:rPr>
              <a:t>these </a:t>
            </a:r>
            <a:r>
              <a:rPr lang="en-US" sz="1600" kern="1200" dirty="0">
                <a:solidFill>
                  <a:prstClr val="black"/>
                </a:solidFill>
                <a:latin typeface="+mn-lt"/>
                <a:ea typeface="+mn-ea"/>
                <a:cs typeface="+mn-cs"/>
              </a:rPr>
              <a:t>will be the two closest schools to the student’s home, even if one or both are more than one mile away. (So families will always have a minimum of two NEIGHBORHOOD schools even if they do not have schools within a mile from their home</a:t>
            </a:r>
            <a:r>
              <a:rPr lang="en-US" sz="1600" kern="1200" dirty="0" smtClean="0">
                <a:solidFill>
                  <a:prstClr val="black"/>
                </a:solidFill>
                <a:latin typeface="+mn-lt"/>
                <a:ea typeface="+mn-ea"/>
                <a:cs typeface="+mn-cs"/>
              </a:rPr>
              <a:t>).</a:t>
            </a:r>
            <a:endParaRPr lang="en-US" sz="1600" kern="1200" dirty="0">
              <a:solidFill>
                <a:prstClr val="black"/>
              </a:solidFill>
              <a:latin typeface="+mn-lt"/>
              <a:ea typeface="+mn-ea"/>
              <a:cs typeface="+mn-cs"/>
            </a:endParaRPr>
          </a:p>
          <a:p>
            <a:pPr marL="731520" lvl="1" indent="-274320">
              <a:spcBef>
                <a:spcPts val="580"/>
              </a:spcBef>
              <a:spcAft>
                <a:spcPts val="1200"/>
              </a:spcAft>
              <a:buClr>
                <a:srgbClr val="D34817"/>
              </a:buClr>
              <a:buSzPct val="85000"/>
              <a:buFont typeface="Arial" pitchFamily="34" charset="0"/>
              <a:buChar char="•"/>
              <a:defRPr/>
            </a:pPr>
            <a:r>
              <a:rPr lang="en-US" sz="1600" kern="1200" dirty="0">
                <a:solidFill>
                  <a:prstClr val="black"/>
                </a:solidFill>
                <a:latin typeface="+mn-lt"/>
                <a:ea typeface="+mn-ea"/>
                <a:cs typeface="+mn-cs"/>
              </a:rPr>
              <a:t>A student may have more than TWO schools identified as NEIGHBORHOOD schools</a:t>
            </a:r>
            <a:r>
              <a:rPr lang="en-US" sz="1600" kern="1200" dirty="0" smtClean="0">
                <a:solidFill>
                  <a:prstClr val="black"/>
                </a:solidFill>
                <a:latin typeface="+mn-lt"/>
                <a:ea typeface="+mn-ea"/>
                <a:cs typeface="+mn-cs"/>
              </a:rPr>
              <a:t>.</a:t>
            </a:r>
            <a:endParaRPr sz="2400" b="1" i="1" u="sng" dirty="0">
              <a:solidFill>
                <a:schemeClr val="folHlink"/>
              </a:solidFill>
              <a:latin typeface="+mn-lt"/>
            </a:endParaRPr>
          </a:p>
          <a:p>
            <a:pPr marL="0" indent="0">
              <a:buNone/>
            </a:pPr>
            <a:endParaRPr sz="2400" dirty="0">
              <a:latin typeface="+mn-lt"/>
            </a:endParaRPr>
          </a:p>
        </p:txBody>
      </p:sp>
      <p:sp>
        <p:nvSpPr>
          <p:cNvPr id="7" name="Rectangle 6"/>
          <p:cNvSpPr/>
          <p:nvPr/>
        </p:nvSpPr>
        <p:spPr>
          <a:xfrm>
            <a:off x="1856013" y="3640328"/>
            <a:ext cx="10379530" cy="2881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08;p31"/>
          <p:cNvSpPr txBox="1">
            <a:spLocks/>
          </p:cNvSpPr>
          <p:nvPr/>
        </p:nvSpPr>
        <p:spPr>
          <a:xfrm>
            <a:off x="2075090" y="3313216"/>
            <a:ext cx="8829674" cy="11937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s-ES" sz="3600" dirty="0" smtClean="0">
                <a:solidFill>
                  <a:schemeClr val="tx1"/>
                </a:solidFill>
                <a:latin typeface="+mj-lt"/>
              </a:rPr>
              <a:t>¿Qué </a:t>
            </a:r>
            <a:r>
              <a:rPr lang="es-ES" sz="3600" dirty="0">
                <a:solidFill>
                  <a:schemeClr val="tx1"/>
                </a:solidFill>
                <a:latin typeface="+mj-lt"/>
              </a:rPr>
              <a:t>es una escuela de </a:t>
            </a:r>
            <a:r>
              <a:rPr lang="es-ES" sz="3600" dirty="0" smtClean="0">
                <a:solidFill>
                  <a:schemeClr val="tx1"/>
                </a:solidFill>
                <a:latin typeface="+mj-lt"/>
              </a:rPr>
              <a:t>vecindario</a:t>
            </a:r>
            <a:r>
              <a:rPr lang="en-US" sz="3600" dirty="0" smtClean="0">
                <a:solidFill>
                  <a:schemeClr val="tx1"/>
                </a:solidFill>
                <a:latin typeface="+mj-lt"/>
              </a:rPr>
              <a:t>?</a:t>
            </a:r>
            <a:endParaRPr lang="en-US" sz="3600" b="1" dirty="0">
              <a:solidFill>
                <a:schemeClr val="tx1"/>
              </a:solidFill>
              <a:latin typeface="+mj-lt"/>
            </a:endParaRPr>
          </a:p>
        </p:txBody>
      </p:sp>
      <p:sp>
        <p:nvSpPr>
          <p:cNvPr id="9" name="Google Shape;209;p31"/>
          <p:cNvSpPr txBox="1">
            <a:spLocks/>
          </p:cNvSpPr>
          <p:nvPr/>
        </p:nvSpPr>
        <p:spPr>
          <a:xfrm>
            <a:off x="2121356" y="4037610"/>
            <a:ext cx="9881506" cy="23862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None/>
            </a:pPr>
            <a:r>
              <a:rPr lang="es-ES" sz="1800" kern="1200" dirty="0">
                <a:solidFill>
                  <a:srgbClr val="990000"/>
                </a:solidFill>
                <a:latin typeface="+mn-lt"/>
                <a:ea typeface="+mn-ea"/>
                <a:cs typeface="+mn-cs"/>
              </a:rPr>
              <a:t>Cualquier escuela dentro de una milla de la casa del estudiante es una </a:t>
            </a:r>
            <a:r>
              <a:rPr lang="es-ES" sz="1800" b="1" kern="1200" dirty="0">
                <a:solidFill>
                  <a:srgbClr val="990000"/>
                </a:solidFill>
                <a:latin typeface="+mn-lt"/>
                <a:ea typeface="+mn-ea"/>
                <a:cs typeface="+mn-cs"/>
              </a:rPr>
              <a:t>ESCUELA DE VECINDARIO. </a:t>
            </a:r>
          </a:p>
          <a:p>
            <a:pPr marL="731520" lvl="1" indent="-274320">
              <a:spcBef>
                <a:spcPts val="580"/>
              </a:spcBef>
              <a:spcAft>
                <a:spcPts val="1200"/>
              </a:spcAft>
              <a:buClr>
                <a:srgbClr val="D34817"/>
              </a:buClr>
              <a:buSzPct val="85000"/>
              <a:buFont typeface="Arial" pitchFamily="34" charset="0"/>
              <a:buChar char="•"/>
              <a:defRPr/>
            </a:pPr>
            <a:r>
              <a:rPr lang="es-ES" sz="1600" kern="1200" dirty="0" smtClean="0">
                <a:solidFill>
                  <a:srgbClr val="990000"/>
                </a:solidFill>
                <a:latin typeface="+mn-lt"/>
                <a:ea typeface="+mn-ea"/>
                <a:cs typeface="+mn-cs"/>
              </a:rPr>
              <a:t>Siempre </a:t>
            </a:r>
            <a:r>
              <a:rPr lang="es-ES" sz="1600" kern="1200" dirty="0">
                <a:solidFill>
                  <a:srgbClr val="990000"/>
                </a:solidFill>
                <a:latin typeface="+mn-lt"/>
                <a:ea typeface="+mn-ea"/>
                <a:cs typeface="+mn-cs"/>
              </a:rPr>
              <a:t>hay un mínimo de DOS escuelas identificadas como ESCUELAS DE VECINDARIO para cada estudiante, estas  son las más cercanas a la casa del estudiante, aún si una o ambas están a más de una milla de distancia (de este modo las familias siempre tendrán un mínimo de dos ESCUELAS DE VECINDARIO aun si no hay escuelas que estén a una milla de sus hogares).</a:t>
            </a:r>
          </a:p>
          <a:p>
            <a:pPr marL="731520" lvl="1" indent="-274320">
              <a:spcBef>
                <a:spcPts val="580"/>
              </a:spcBef>
              <a:spcAft>
                <a:spcPts val="1200"/>
              </a:spcAft>
              <a:buClr>
                <a:srgbClr val="D34817"/>
              </a:buClr>
              <a:buSzPct val="85000"/>
              <a:buFont typeface="Arial" pitchFamily="34" charset="0"/>
              <a:buChar char="•"/>
              <a:defRPr/>
            </a:pPr>
            <a:r>
              <a:rPr lang="es-ES" sz="1600" kern="1200" dirty="0">
                <a:solidFill>
                  <a:srgbClr val="990000"/>
                </a:solidFill>
                <a:latin typeface="+mn-lt"/>
                <a:ea typeface="+mn-ea"/>
                <a:cs typeface="+mn-cs"/>
              </a:rPr>
              <a:t>Un estudiante puede tener más de DOS escuelas identificadas como  ESCUELAS DE VECINDARIO.</a:t>
            </a:r>
          </a:p>
          <a:p>
            <a:pPr marL="731520" lvl="1" indent="-274320">
              <a:spcBef>
                <a:spcPts val="580"/>
              </a:spcBef>
              <a:spcAft>
                <a:spcPts val="1200"/>
              </a:spcAft>
              <a:buClr>
                <a:srgbClr val="D34817"/>
              </a:buClr>
              <a:buSzPct val="85000"/>
              <a:buFont typeface="Arial" pitchFamily="34" charset="0"/>
              <a:buChar char="•"/>
              <a:defRPr/>
            </a:pPr>
            <a:r>
              <a:rPr lang="en-US" sz="1600" kern="1200" dirty="0" smtClean="0">
                <a:solidFill>
                  <a:srgbClr val="990000"/>
                </a:solidFill>
                <a:latin typeface="+mn-lt"/>
                <a:ea typeface="+mn-ea"/>
                <a:cs typeface="+mn-cs"/>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609600" y="118753"/>
            <a:ext cx="10972800" cy="1298885"/>
          </a:xfrm>
          <a:prstGeom prst="rect">
            <a:avLst/>
          </a:prstGeom>
          <a:noFill/>
          <a:ln>
            <a:noFill/>
          </a:ln>
        </p:spPr>
        <p:txBody>
          <a:bodyPr spcFirstLastPara="1" wrap="square" lIns="91425" tIns="91425" rIns="91425" bIns="91425" anchor="ctr" anchorCtr="0">
            <a:noAutofit/>
          </a:bodyPr>
          <a:lstStyle/>
          <a:p>
            <a:pPr lvl="0" algn="l"/>
            <a:r>
              <a:rPr lang="en-US" sz="3600" dirty="0">
                <a:solidFill>
                  <a:srgbClr val="990000"/>
                </a:solidFill>
                <a:latin typeface="+mj-lt"/>
              </a:rPr>
              <a:t>School Choice </a:t>
            </a:r>
            <a:r>
              <a:rPr lang="en-US" sz="3600" dirty="0" smtClean="0">
                <a:solidFill>
                  <a:srgbClr val="990000"/>
                </a:solidFill>
                <a:latin typeface="+mj-lt"/>
              </a:rPr>
              <a:t>Considerations</a:t>
            </a:r>
            <a:br>
              <a:rPr lang="en-US" sz="3600" dirty="0" smtClean="0">
                <a:solidFill>
                  <a:srgbClr val="990000"/>
                </a:solidFill>
                <a:latin typeface="+mj-lt"/>
              </a:rPr>
            </a:br>
            <a:r>
              <a:rPr lang="en-US" sz="3200" dirty="0" err="1" smtClean="0">
                <a:solidFill>
                  <a:schemeClr val="tx1"/>
                </a:solidFill>
                <a:latin typeface="+mj-lt"/>
              </a:rPr>
              <a:t>Consideraciones</a:t>
            </a:r>
            <a:r>
              <a:rPr lang="en-US" sz="3200" dirty="0" smtClean="0">
                <a:solidFill>
                  <a:schemeClr val="tx1"/>
                </a:solidFill>
                <a:latin typeface="+mj-lt"/>
              </a:rPr>
              <a:t> para </a:t>
            </a:r>
            <a:r>
              <a:rPr lang="en-US" sz="3200" dirty="0" err="1" smtClean="0">
                <a:solidFill>
                  <a:schemeClr val="tx1"/>
                </a:solidFill>
                <a:latin typeface="+mj-lt"/>
              </a:rPr>
              <a:t>seleccionar</a:t>
            </a:r>
            <a:r>
              <a:rPr lang="en-US" sz="3200" dirty="0" smtClean="0">
                <a:solidFill>
                  <a:schemeClr val="tx1"/>
                </a:solidFill>
                <a:latin typeface="+mj-lt"/>
              </a:rPr>
              <a:t> </a:t>
            </a:r>
            <a:r>
              <a:rPr lang="en-US" sz="3200" dirty="0" err="1" smtClean="0">
                <a:solidFill>
                  <a:schemeClr val="tx1"/>
                </a:solidFill>
                <a:latin typeface="+mj-lt"/>
              </a:rPr>
              <a:t>una</a:t>
            </a:r>
            <a:r>
              <a:rPr lang="en-US" sz="3200" dirty="0" smtClean="0">
                <a:solidFill>
                  <a:schemeClr val="tx1"/>
                </a:solidFill>
                <a:latin typeface="+mj-lt"/>
              </a:rPr>
              <a:t> </a:t>
            </a:r>
            <a:r>
              <a:rPr lang="en-US" sz="3200" dirty="0" err="1" smtClean="0">
                <a:solidFill>
                  <a:schemeClr val="tx1"/>
                </a:solidFill>
                <a:latin typeface="+mj-lt"/>
              </a:rPr>
              <a:t>escuela</a:t>
            </a:r>
            <a:endParaRPr sz="3200" b="1" dirty="0">
              <a:solidFill>
                <a:schemeClr val="tx1"/>
              </a:solidFill>
              <a:latin typeface="+mj-lt"/>
              <a:sym typeface="Calibri"/>
            </a:endParaRPr>
          </a:p>
        </p:txBody>
      </p:sp>
      <p:sp>
        <p:nvSpPr>
          <p:cNvPr id="216" name="Google Shape;216;p32"/>
          <p:cNvSpPr txBox="1">
            <a:spLocks noGrp="1"/>
          </p:cNvSpPr>
          <p:nvPr>
            <p:ph type="body" idx="1"/>
          </p:nvPr>
        </p:nvSpPr>
        <p:spPr>
          <a:xfrm>
            <a:off x="609601" y="1323976"/>
            <a:ext cx="5437413" cy="4525963"/>
          </a:xfrm>
          <a:prstGeom prst="rect">
            <a:avLst/>
          </a:prstGeom>
          <a:noFill/>
          <a:ln>
            <a:noFill/>
          </a:ln>
        </p:spPr>
        <p:txBody>
          <a:bodyPr spcFirstLastPara="1" wrap="square" lIns="91425" tIns="91425" rIns="91425" bIns="91425" anchor="t" anchorCtr="0">
            <a:noAutofit/>
          </a:bodyPr>
          <a:lstStyle/>
          <a:p>
            <a:pPr marL="0" indent="0">
              <a:spcBef>
                <a:spcPts val="580"/>
              </a:spcBef>
              <a:spcAft>
                <a:spcPts val="1800"/>
              </a:spcAft>
              <a:buClr>
                <a:srgbClr val="D34817"/>
              </a:buClr>
              <a:buSzPct val="100000"/>
              <a:buNone/>
              <a:defRPr/>
            </a:pPr>
            <a:r>
              <a:rPr lang="en-US" sz="2400" b="1" kern="1200" dirty="0" smtClean="0">
                <a:solidFill>
                  <a:prstClr val="black"/>
                </a:solidFill>
                <a:latin typeface="+mj-lt"/>
                <a:ea typeface="+mn-ea"/>
                <a:cs typeface="+mn-cs"/>
              </a:rPr>
              <a:t>FIRST</a:t>
            </a:r>
            <a:endParaRPr lang="en-US" sz="2000" b="1" kern="1200" dirty="0">
              <a:solidFill>
                <a:prstClr val="black"/>
              </a:solidFill>
              <a:latin typeface="+mn-lt"/>
              <a:ea typeface="+mn-ea"/>
              <a:cs typeface="+mn-cs"/>
            </a:endParaRPr>
          </a:p>
          <a:p>
            <a:pPr marL="0" indent="-137160">
              <a:spcBef>
                <a:spcPts val="370"/>
              </a:spcBef>
              <a:buClr>
                <a:srgbClr val="9B2D1F"/>
              </a:buClr>
              <a:buSzPct val="100000"/>
              <a:buNone/>
              <a:defRPr/>
            </a:pPr>
            <a:r>
              <a:rPr lang="en-US" sz="1800" b="1" kern="1200" dirty="0">
                <a:solidFill>
                  <a:prstClr val="black"/>
                </a:solidFill>
                <a:latin typeface="+mn-lt"/>
                <a:ea typeface="+mn-ea"/>
                <a:cs typeface="+mn-cs"/>
              </a:rPr>
              <a:t>Determine what is important to you and your child.</a:t>
            </a:r>
          </a:p>
          <a:p>
            <a:pPr marL="365760" lvl="1" indent="-228600">
              <a:spcBef>
                <a:spcPts val="370"/>
              </a:spcBef>
              <a:spcAft>
                <a:spcPts val="600"/>
              </a:spcAft>
              <a:buClr>
                <a:srgbClr val="D34817">
                  <a:tint val="60000"/>
                </a:srgbClr>
              </a:buClr>
              <a:buSzPct val="100000"/>
              <a:buFont typeface="Arial" pitchFamily="34" charset="0"/>
              <a:buChar char="•"/>
              <a:defRPr/>
            </a:pPr>
            <a:r>
              <a:rPr lang="en-US" sz="1800" kern="1200" dirty="0">
                <a:solidFill>
                  <a:prstClr val="black"/>
                </a:solidFill>
                <a:latin typeface="+mn-lt"/>
                <a:ea typeface="+mn-ea"/>
                <a:cs typeface="+mn-cs"/>
              </a:rPr>
              <a:t>Do you want all of your children in one school or different schools? </a:t>
            </a:r>
            <a:r>
              <a:rPr lang="en-US" sz="1800" b="1" i="1" kern="1200" dirty="0">
                <a:solidFill>
                  <a:prstClr val="black"/>
                </a:solidFill>
                <a:latin typeface="+mn-lt"/>
                <a:ea typeface="+mn-ea"/>
                <a:cs typeface="+mn-cs"/>
              </a:rPr>
              <a:t>(Siblings have preference in the assignment process.)</a:t>
            </a:r>
          </a:p>
          <a:p>
            <a:pPr marL="365760" lvl="1" indent="-228600">
              <a:spcBef>
                <a:spcPts val="370"/>
              </a:spcBef>
              <a:spcAft>
                <a:spcPts val="600"/>
              </a:spcAft>
              <a:buClr>
                <a:srgbClr val="D34817">
                  <a:tint val="60000"/>
                </a:srgbClr>
              </a:buClr>
              <a:buSzPct val="100000"/>
              <a:buFont typeface="Arial" pitchFamily="34" charset="0"/>
              <a:buChar char="•"/>
              <a:defRPr/>
            </a:pPr>
            <a:r>
              <a:rPr lang="en-US" sz="1800" kern="1200" dirty="0">
                <a:solidFill>
                  <a:prstClr val="black"/>
                </a:solidFill>
                <a:latin typeface="+mn-lt"/>
                <a:ea typeface="+mn-ea"/>
                <a:cs typeface="+mn-cs"/>
              </a:rPr>
              <a:t>Is having the school closest to your home most important?</a:t>
            </a:r>
          </a:p>
          <a:p>
            <a:pPr marL="365760" lvl="1" indent="-228600">
              <a:spcBef>
                <a:spcPts val="370"/>
              </a:spcBef>
              <a:spcAft>
                <a:spcPts val="600"/>
              </a:spcAft>
              <a:buClr>
                <a:srgbClr val="D34817">
                  <a:tint val="60000"/>
                </a:srgbClr>
              </a:buClr>
              <a:buSzPct val="100000"/>
              <a:buFont typeface="Arial" pitchFamily="34" charset="0"/>
              <a:buChar char="•"/>
              <a:defRPr/>
            </a:pPr>
            <a:r>
              <a:rPr lang="en-US" sz="1800" kern="1200" dirty="0">
                <a:solidFill>
                  <a:prstClr val="black"/>
                </a:solidFill>
                <a:latin typeface="+mn-lt"/>
                <a:ea typeface="+mn-ea"/>
                <a:cs typeface="+mn-cs"/>
              </a:rPr>
              <a:t>Does the school have strong academic performance?</a:t>
            </a:r>
          </a:p>
          <a:p>
            <a:pPr marL="365760" lvl="1" indent="-228600">
              <a:spcBef>
                <a:spcPts val="370"/>
              </a:spcBef>
              <a:spcAft>
                <a:spcPts val="600"/>
              </a:spcAft>
              <a:buClr>
                <a:srgbClr val="D34817">
                  <a:tint val="60000"/>
                </a:srgbClr>
              </a:buClr>
              <a:buSzPct val="100000"/>
              <a:buFont typeface="Arial" pitchFamily="34" charset="0"/>
              <a:buChar char="•"/>
              <a:defRPr/>
            </a:pPr>
            <a:r>
              <a:rPr lang="en-US" sz="1800" kern="1200" dirty="0">
                <a:solidFill>
                  <a:prstClr val="black"/>
                </a:solidFill>
                <a:latin typeface="+mn-lt"/>
                <a:ea typeface="+mn-ea"/>
                <a:cs typeface="+mn-cs"/>
              </a:rPr>
              <a:t>Does the school require uniforms?</a:t>
            </a:r>
          </a:p>
          <a:p>
            <a:pPr marL="365760" lvl="1" indent="-228600">
              <a:spcBef>
                <a:spcPts val="370"/>
              </a:spcBef>
              <a:spcAft>
                <a:spcPts val="600"/>
              </a:spcAft>
              <a:buClr>
                <a:srgbClr val="D34817">
                  <a:tint val="60000"/>
                </a:srgbClr>
              </a:buClr>
              <a:buSzPct val="85000"/>
              <a:buFont typeface="Arial" pitchFamily="34" charset="0"/>
              <a:buChar char="•"/>
              <a:defRPr/>
            </a:pPr>
            <a:r>
              <a:rPr lang="en-US" sz="1800" kern="1200" dirty="0">
                <a:solidFill>
                  <a:prstClr val="black"/>
                </a:solidFill>
                <a:latin typeface="+mn-lt"/>
                <a:ea typeface="+mn-ea"/>
                <a:cs typeface="+mn-cs"/>
              </a:rPr>
              <a:t>Are there before and after school programs?</a:t>
            </a:r>
          </a:p>
          <a:p>
            <a:pPr marL="365760" lvl="1" indent="-228600">
              <a:spcBef>
                <a:spcPts val="370"/>
              </a:spcBef>
              <a:spcAft>
                <a:spcPts val="600"/>
              </a:spcAft>
              <a:buClr>
                <a:srgbClr val="D34817">
                  <a:tint val="60000"/>
                </a:srgbClr>
              </a:buClr>
              <a:buSzPct val="85000"/>
              <a:buFont typeface="Arial" pitchFamily="34" charset="0"/>
              <a:buChar char="•"/>
              <a:defRPr/>
            </a:pPr>
            <a:r>
              <a:rPr lang="en-US" sz="1800" kern="1200" dirty="0">
                <a:solidFill>
                  <a:prstClr val="black"/>
                </a:solidFill>
                <a:latin typeface="+mn-lt"/>
                <a:ea typeface="+mn-ea"/>
                <a:cs typeface="+mn-cs"/>
              </a:rPr>
              <a:t>Is the PTO active?</a:t>
            </a:r>
          </a:p>
        </p:txBody>
      </p:sp>
      <p:sp>
        <p:nvSpPr>
          <p:cNvPr id="4" name="Google Shape;216;p32"/>
          <p:cNvSpPr txBox="1">
            <a:spLocks/>
          </p:cNvSpPr>
          <p:nvPr/>
        </p:nvSpPr>
        <p:spPr>
          <a:xfrm>
            <a:off x="6096000" y="1264104"/>
            <a:ext cx="5535386"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580"/>
              </a:spcBef>
              <a:spcAft>
                <a:spcPts val="1800"/>
              </a:spcAft>
              <a:buClr>
                <a:srgbClr val="D34817"/>
              </a:buClr>
              <a:buSzPct val="100000"/>
              <a:buFont typeface="Arial"/>
              <a:buNone/>
              <a:defRPr/>
            </a:pPr>
            <a:r>
              <a:rPr lang="en-US" sz="2400" b="1" kern="1200" dirty="0" smtClean="0">
                <a:solidFill>
                  <a:srgbClr val="990000"/>
                </a:solidFill>
                <a:latin typeface="+mj-lt"/>
                <a:ea typeface="+mn-ea"/>
                <a:cs typeface="+mn-cs"/>
              </a:rPr>
              <a:t>PRIMERO</a:t>
            </a:r>
            <a:endParaRPr lang="en-US" sz="2000" b="1" kern="1200" dirty="0" smtClean="0">
              <a:solidFill>
                <a:srgbClr val="990000"/>
              </a:solidFill>
              <a:latin typeface="+mn-lt"/>
              <a:ea typeface="+mn-ea"/>
              <a:cs typeface="+mn-cs"/>
            </a:endParaRPr>
          </a:p>
          <a:p>
            <a:pPr marL="0" indent="-137160">
              <a:spcBef>
                <a:spcPts val="370"/>
              </a:spcBef>
              <a:buClr>
                <a:srgbClr val="9B2D1F"/>
              </a:buClr>
              <a:buSzPct val="100000"/>
              <a:buFont typeface="Arial"/>
              <a:buNone/>
              <a:defRPr/>
            </a:pPr>
            <a:r>
              <a:rPr lang="en-US" sz="1800" b="1" kern="1200" dirty="0" smtClean="0">
                <a:solidFill>
                  <a:srgbClr val="990000"/>
                </a:solidFill>
                <a:latin typeface="+mn-lt"/>
                <a:ea typeface="+mn-ea"/>
                <a:cs typeface="+mn-cs"/>
              </a:rPr>
              <a:t>Determine que </a:t>
            </a:r>
            <a:r>
              <a:rPr lang="en-US" sz="1800" b="1" kern="1200" dirty="0" err="1" smtClean="0">
                <a:solidFill>
                  <a:srgbClr val="990000"/>
                </a:solidFill>
                <a:latin typeface="+mn-lt"/>
                <a:ea typeface="+mn-ea"/>
                <a:cs typeface="+mn-cs"/>
              </a:rPr>
              <a:t>es</a:t>
            </a:r>
            <a:r>
              <a:rPr lang="en-US" sz="1800" b="1" kern="1200" dirty="0" smtClean="0">
                <a:solidFill>
                  <a:srgbClr val="990000"/>
                </a:solidFill>
                <a:latin typeface="+mn-lt"/>
                <a:ea typeface="+mn-ea"/>
                <a:cs typeface="+mn-cs"/>
              </a:rPr>
              <a:t> </a:t>
            </a:r>
            <a:r>
              <a:rPr lang="en-US" sz="1800" b="1" kern="1200" dirty="0" err="1" smtClean="0">
                <a:solidFill>
                  <a:srgbClr val="990000"/>
                </a:solidFill>
                <a:latin typeface="+mn-lt"/>
                <a:ea typeface="+mn-ea"/>
                <a:cs typeface="+mn-cs"/>
              </a:rPr>
              <a:t>importante</a:t>
            </a:r>
            <a:r>
              <a:rPr lang="en-US" sz="1800" b="1" kern="1200" dirty="0" smtClean="0">
                <a:solidFill>
                  <a:srgbClr val="990000"/>
                </a:solidFill>
                <a:latin typeface="+mn-lt"/>
                <a:ea typeface="+mn-ea"/>
                <a:cs typeface="+mn-cs"/>
              </a:rPr>
              <a:t> para </a:t>
            </a:r>
            <a:r>
              <a:rPr lang="en-US" sz="1800" b="1" kern="1200" dirty="0" err="1" smtClean="0">
                <a:solidFill>
                  <a:srgbClr val="990000"/>
                </a:solidFill>
                <a:latin typeface="+mn-lt"/>
                <a:ea typeface="+mn-ea"/>
                <a:cs typeface="+mn-cs"/>
              </a:rPr>
              <a:t>usted</a:t>
            </a:r>
            <a:r>
              <a:rPr lang="en-US" sz="1800" b="1" kern="1200" dirty="0" smtClean="0">
                <a:solidFill>
                  <a:srgbClr val="990000"/>
                </a:solidFill>
                <a:latin typeface="+mn-lt"/>
                <a:ea typeface="+mn-ea"/>
                <a:cs typeface="+mn-cs"/>
              </a:rPr>
              <a:t> y su </a:t>
            </a:r>
            <a:r>
              <a:rPr lang="en-US" sz="1800" b="1" kern="1200" dirty="0" err="1" smtClean="0">
                <a:solidFill>
                  <a:srgbClr val="990000"/>
                </a:solidFill>
                <a:latin typeface="+mn-lt"/>
                <a:ea typeface="+mn-ea"/>
                <a:cs typeface="+mn-cs"/>
              </a:rPr>
              <a:t>niño</a:t>
            </a:r>
            <a:r>
              <a:rPr lang="en-US" sz="1800" b="1" kern="1200" dirty="0" smtClean="0">
                <a:solidFill>
                  <a:srgbClr val="990000"/>
                </a:solidFill>
                <a:latin typeface="+mn-lt"/>
                <a:ea typeface="+mn-ea"/>
                <a:cs typeface="+mn-cs"/>
              </a:rPr>
              <a:t>.</a:t>
            </a:r>
          </a:p>
          <a:p>
            <a:pPr marL="365760" lvl="1" indent="-228600">
              <a:spcBef>
                <a:spcPts val="370"/>
              </a:spcBef>
              <a:spcAft>
                <a:spcPts val="600"/>
              </a:spcAft>
              <a:buClr>
                <a:srgbClr val="D34817">
                  <a:tint val="60000"/>
                </a:srgbClr>
              </a:buClr>
              <a:buSzPct val="100000"/>
              <a:buFont typeface="Arial" pitchFamily="34" charset="0"/>
              <a:buChar char="•"/>
              <a:defRPr/>
            </a:pPr>
            <a:r>
              <a:rPr lang="es-ES" sz="1800" kern="1200" dirty="0" smtClean="0">
                <a:solidFill>
                  <a:srgbClr val="990000"/>
                </a:solidFill>
                <a:latin typeface="+mn-lt"/>
                <a:ea typeface="+mn-ea"/>
                <a:cs typeface="+mn-cs"/>
              </a:rPr>
              <a:t>¿Quiere </a:t>
            </a:r>
            <a:r>
              <a:rPr lang="es-ES" sz="1800" kern="1200" dirty="0">
                <a:solidFill>
                  <a:srgbClr val="990000"/>
                </a:solidFill>
                <a:latin typeface="+mn-lt"/>
                <a:ea typeface="+mn-ea"/>
                <a:cs typeface="+mn-cs"/>
              </a:rPr>
              <a:t>que todos sus niños estén en una escuela o </a:t>
            </a:r>
            <a:r>
              <a:rPr lang="es-ES" sz="1800" kern="1200" dirty="0" smtClean="0">
                <a:solidFill>
                  <a:srgbClr val="990000"/>
                </a:solidFill>
                <a:latin typeface="+mn-lt"/>
                <a:ea typeface="+mn-ea"/>
                <a:cs typeface="+mn-cs"/>
              </a:rPr>
              <a:t>en escuelas </a:t>
            </a:r>
            <a:r>
              <a:rPr lang="es-ES" sz="1800" kern="1200" dirty="0">
                <a:solidFill>
                  <a:srgbClr val="990000"/>
                </a:solidFill>
                <a:latin typeface="+mn-lt"/>
                <a:ea typeface="+mn-ea"/>
                <a:cs typeface="+mn-cs"/>
              </a:rPr>
              <a:t>diferentes? (</a:t>
            </a:r>
            <a:r>
              <a:rPr lang="es-ES" sz="1800" b="1" i="1" kern="1200" dirty="0">
                <a:solidFill>
                  <a:srgbClr val="990000"/>
                </a:solidFill>
                <a:latin typeface="+mn-lt"/>
                <a:ea typeface="+mn-ea"/>
                <a:cs typeface="+mn-cs"/>
              </a:rPr>
              <a:t>hermanos tienen preferencia en el proceso de asignación</a:t>
            </a:r>
            <a:r>
              <a:rPr lang="es-ES" sz="1800" kern="1200" dirty="0">
                <a:solidFill>
                  <a:srgbClr val="990000"/>
                </a:solidFill>
                <a:latin typeface="+mn-lt"/>
                <a:ea typeface="+mn-ea"/>
                <a:cs typeface="+mn-cs"/>
              </a:rPr>
              <a:t>)</a:t>
            </a:r>
          </a:p>
          <a:p>
            <a:pPr marL="365760" lvl="1" indent="-228600">
              <a:spcBef>
                <a:spcPts val="370"/>
              </a:spcBef>
              <a:spcAft>
                <a:spcPts val="600"/>
              </a:spcAft>
              <a:buClr>
                <a:srgbClr val="D34817">
                  <a:tint val="60000"/>
                </a:srgbClr>
              </a:buClr>
              <a:buSzPct val="100000"/>
              <a:buFont typeface="Arial" pitchFamily="34" charset="0"/>
              <a:buChar char="•"/>
              <a:defRPr/>
            </a:pPr>
            <a:r>
              <a:rPr lang="es-ES" sz="1800" kern="1200" dirty="0" smtClean="0">
                <a:solidFill>
                  <a:srgbClr val="990000"/>
                </a:solidFill>
                <a:latin typeface="+mn-lt"/>
                <a:ea typeface="+mn-ea"/>
                <a:cs typeface="+mn-cs"/>
              </a:rPr>
              <a:t>¿Es lo más importante para usted que la escuela esté cerca de su hogar? </a:t>
            </a:r>
            <a:endParaRPr lang="es-ES" sz="1800" kern="1200" dirty="0">
              <a:solidFill>
                <a:srgbClr val="990000"/>
              </a:solidFill>
              <a:latin typeface="+mn-lt"/>
              <a:ea typeface="+mn-ea"/>
              <a:cs typeface="+mn-cs"/>
            </a:endParaRPr>
          </a:p>
          <a:p>
            <a:pPr marL="365760" lvl="1" indent="-228600">
              <a:spcBef>
                <a:spcPts val="370"/>
              </a:spcBef>
              <a:spcAft>
                <a:spcPts val="600"/>
              </a:spcAft>
              <a:buClr>
                <a:srgbClr val="D34817">
                  <a:tint val="60000"/>
                </a:srgbClr>
              </a:buClr>
              <a:buSzPct val="100000"/>
              <a:buFont typeface="Arial" pitchFamily="34" charset="0"/>
              <a:buChar char="•"/>
              <a:defRPr/>
            </a:pPr>
            <a:r>
              <a:rPr lang="es-ES" sz="1800" kern="1200" dirty="0">
                <a:solidFill>
                  <a:srgbClr val="990000"/>
                </a:solidFill>
                <a:latin typeface="+mn-lt"/>
                <a:ea typeface="+mn-ea"/>
                <a:cs typeface="+mn-cs"/>
              </a:rPr>
              <a:t>¿La escuela tiene fuertes logros académicos?</a:t>
            </a:r>
          </a:p>
          <a:p>
            <a:pPr marL="365760" lvl="1" indent="-228600">
              <a:spcBef>
                <a:spcPts val="370"/>
              </a:spcBef>
              <a:spcAft>
                <a:spcPts val="600"/>
              </a:spcAft>
              <a:buClr>
                <a:srgbClr val="D34817">
                  <a:tint val="60000"/>
                </a:srgbClr>
              </a:buClr>
              <a:buSzPct val="100000"/>
              <a:buFont typeface="Arial" pitchFamily="34" charset="0"/>
              <a:buChar char="•"/>
              <a:defRPr/>
            </a:pPr>
            <a:r>
              <a:rPr lang="en-US" sz="1800" kern="1200" dirty="0" smtClean="0">
                <a:solidFill>
                  <a:srgbClr val="990000"/>
                </a:solidFill>
                <a:latin typeface="+mn-lt"/>
                <a:ea typeface="+mn-ea"/>
                <a:cs typeface="+mn-cs"/>
              </a:rPr>
              <a:t>¿La </a:t>
            </a:r>
            <a:r>
              <a:rPr lang="en-US" sz="1800" kern="1200" dirty="0" err="1" smtClean="0">
                <a:solidFill>
                  <a:srgbClr val="990000"/>
                </a:solidFill>
                <a:latin typeface="+mn-lt"/>
                <a:ea typeface="+mn-ea"/>
                <a:cs typeface="+mn-cs"/>
              </a:rPr>
              <a:t>escuela</a:t>
            </a:r>
            <a:r>
              <a:rPr lang="en-US" sz="1800" kern="1200" dirty="0" smtClean="0">
                <a:solidFill>
                  <a:srgbClr val="990000"/>
                </a:solidFill>
                <a:latin typeface="+mn-lt"/>
                <a:ea typeface="+mn-ea"/>
                <a:cs typeface="+mn-cs"/>
              </a:rPr>
              <a:t> </a:t>
            </a:r>
            <a:r>
              <a:rPr lang="en-US" sz="1800" kern="1200" dirty="0" err="1" smtClean="0">
                <a:solidFill>
                  <a:srgbClr val="990000"/>
                </a:solidFill>
                <a:latin typeface="+mn-lt"/>
                <a:ea typeface="+mn-ea"/>
                <a:cs typeface="+mn-cs"/>
              </a:rPr>
              <a:t>requiere</a:t>
            </a:r>
            <a:r>
              <a:rPr lang="en-US" sz="1800" kern="1200" dirty="0" smtClean="0">
                <a:solidFill>
                  <a:srgbClr val="990000"/>
                </a:solidFill>
                <a:latin typeface="+mn-lt"/>
                <a:ea typeface="+mn-ea"/>
                <a:cs typeface="+mn-cs"/>
              </a:rPr>
              <a:t> el </a:t>
            </a:r>
            <a:r>
              <a:rPr lang="en-US" sz="1800" kern="1200" dirty="0" err="1" smtClean="0">
                <a:solidFill>
                  <a:srgbClr val="990000"/>
                </a:solidFill>
                <a:latin typeface="+mn-lt"/>
                <a:ea typeface="+mn-ea"/>
                <a:cs typeface="+mn-cs"/>
              </a:rPr>
              <a:t>uso</a:t>
            </a:r>
            <a:r>
              <a:rPr lang="en-US" sz="1800" kern="1200" dirty="0" smtClean="0">
                <a:solidFill>
                  <a:srgbClr val="990000"/>
                </a:solidFill>
                <a:latin typeface="+mn-lt"/>
                <a:ea typeface="+mn-ea"/>
                <a:cs typeface="+mn-cs"/>
              </a:rPr>
              <a:t> de </a:t>
            </a:r>
            <a:r>
              <a:rPr lang="en-US" sz="1800" kern="1200" dirty="0" err="1" smtClean="0">
                <a:solidFill>
                  <a:srgbClr val="990000"/>
                </a:solidFill>
                <a:latin typeface="+mn-lt"/>
                <a:ea typeface="+mn-ea"/>
                <a:cs typeface="+mn-cs"/>
              </a:rPr>
              <a:t>uniformes</a:t>
            </a:r>
            <a:r>
              <a:rPr lang="en-US" sz="1800" kern="1200" dirty="0" smtClean="0">
                <a:solidFill>
                  <a:srgbClr val="990000"/>
                </a:solidFill>
                <a:latin typeface="+mn-lt"/>
                <a:ea typeface="+mn-ea"/>
                <a:cs typeface="+mn-cs"/>
              </a:rPr>
              <a:t>?</a:t>
            </a:r>
          </a:p>
          <a:p>
            <a:pPr marL="365760" lvl="1" indent="-228600">
              <a:spcBef>
                <a:spcPts val="370"/>
              </a:spcBef>
              <a:spcAft>
                <a:spcPts val="600"/>
              </a:spcAft>
              <a:buClr>
                <a:srgbClr val="D34817">
                  <a:tint val="60000"/>
                </a:srgbClr>
              </a:buClr>
              <a:buSzPct val="85000"/>
              <a:buFont typeface="Arial" pitchFamily="34" charset="0"/>
              <a:buChar char="•"/>
              <a:defRPr/>
            </a:pPr>
            <a:r>
              <a:rPr lang="en-US" sz="1800" kern="1200" dirty="0" smtClean="0">
                <a:solidFill>
                  <a:srgbClr val="990000"/>
                </a:solidFill>
                <a:latin typeface="+mn-lt"/>
                <a:ea typeface="+mn-ea"/>
                <a:cs typeface="+mn-cs"/>
              </a:rPr>
              <a:t>¿</a:t>
            </a:r>
            <a:r>
              <a:rPr lang="en-US" sz="1800" kern="1200" dirty="0" err="1" smtClean="0">
                <a:solidFill>
                  <a:srgbClr val="990000"/>
                </a:solidFill>
                <a:latin typeface="+mn-lt"/>
                <a:ea typeface="+mn-ea"/>
                <a:cs typeface="+mn-cs"/>
              </a:rPr>
              <a:t>Tiene</a:t>
            </a:r>
            <a:r>
              <a:rPr lang="en-US" sz="1800" kern="1200" dirty="0" smtClean="0">
                <a:solidFill>
                  <a:srgbClr val="990000"/>
                </a:solidFill>
                <a:latin typeface="+mn-lt"/>
                <a:ea typeface="+mn-ea"/>
                <a:cs typeface="+mn-cs"/>
              </a:rPr>
              <a:t> </a:t>
            </a:r>
            <a:r>
              <a:rPr lang="en-US" sz="1800" kern="1200" dirty="0" err="1" smtClean="0">
                <a:solidFill>
                  <a:srgbClr val="990000"/>
                </a:solidFill>
                <a:latin typeface="+mn-lt"/>
                <a:ea typeface="+mn-ea"/>
                <a:cs typeface="+mn-cs"/>
              </a:rPr>
              <a:t>programas</a:t>
            </a:r>
            <a:r>
              <a:rPr lang="en-US" sz="1800" kern="1200" dirty="0" smtClean="0">
                <a:solidFill>
                  <a:srgbClr val="990000"/>
                </a:solidFill>
                <a:latin typeface="+mn-lt"/>
                <a:ea typeface="+mn-ea"/>
                <a:cs typeface="+mn-cs"/>
              </a:rPr>
              <a:t> antes y </a:t>
            </a:r>
            <a:r>
              <a:rPr lang="en-US" sz="1800" kern="1200" dirty="0" err="1" smtClean="0">
                <a:solidFill>
                  <a:srgbClr val="990000"/>
                </a:solidFill>
                <a:latin typeface="+mn-lt"/>
                <a:ea typeface="+mn-ea"/>
                <a:cs typeface="+mn-cs"/>
              </a:rPr>
              <a:t>después</a:t>
            </a:r>
            <a:r>
              <a:rPr lang="en-US" sz="1800" kern="1200" dirty="0" smtClean="0">
                <a:solidFill>
                  <a:srgbClr val="990000"/>
                </a:solidFill>
                <a:latin typeface="+mn-lt"/>
                <a:ea typeface="+mn-ea"/>
                <a:cs typeface="+mn-cs"/>
              </a:rPr>
              <a:t> de </a:t>
            </a:r>
            <a:r>
              <a:rPr lang="en-US" sz="1800" kern="1200" dirty="0" err="1" smtClean="0">
                <a:solidFill>
                  <a:srgbClr val="990000"/>
                </a:solidFill>
                <a:latin typeface="+mn-lt"/>
                <a:ea typeface="+mn-ea"/>
                <a:cs typeface="+mn-cs"/>
              </a:rPr>
              <a:t>clases</a:t>
            </a:r>
            <a:r>
              <a:rPr lang="en-US" sz="1800" kern="1200" dirty="0" smtClean="0">
                <a:solidFill>
                  <a:srgbClr val="990000"/>
                </a:solidFill>
                <a:latin typeface="+mn-lt"/>
                <a:ea typeface="+mn-ea"/>
                <a:cs typeface="+mn-cs"/>
              </a:rPr>
              <a:t>?</a:t>
            </a:r>
          </a:p>
          <a:p>
            <a:pPr marL="365760" lvl="1" indent="-228600">
              <a:spcBef>
                <a:spcPts val="370"/>
              </a:spcBef>
              <a:spcAft>
                <a:spcPts val="600"/>
              </a:spcAft>
              <a:buClr>
                <a:srgbClr val="D34817">
                  <a:tint val="60000"/>
                </a:srgbClr>
              </a:buClr>
              <a:buSzPct val="85000"/>
              <a:buFont typeface="Arial" pitchFamily="34" charset="0"/>
              <a:buChar char="•"/>
              <a:defRPr/>
            </a:pPr>
            <a:r>
              <a:rPr lang="en-US" sz="1800" kern="1200" dirty="0" smtClean="0">
                <a:solidFill>
                  <a:srgbClr val="990000"/>
                </a:solidFill>
                <a:latin typeface="+mn-lt"/>
                <a:ea typeface="+mn-ea"/>
                <a:cs typeface="+mn-cs"/>
              </a:rPr>
              <a:t>¿ </a:t>
            </a:r>
            <a:r>
              <a:rPr lang="en-US" sz="1800" kern="1200" dirty="0" err="1" smtClean="0">
                <a:solidFill>
                  <a:srgbClr val="990000"/>
                </a:solidFill>
                <a:latin typeface="+mn-lt"/>
                <a:ea typeface="+mn-ea"/>
                <a:cs typeface="+mn-cs"/>
              </a:rPr>
              <a:t>Cuenta</a:t>
            </a:r>
            <a:r>
              <a:rPr lang="en-US" sz="1800" kern="1200" dirty="0" smtClean="0">
                <a:solidFill>
                  <a:srgbClr val="990000"/>
                </a:solidFill>
                <a:latin typeface="+mn-lt"/>
                <a:ea typeface="+mn-ea"/>
                <a:cs typeface="+mn-cs"/>
              </a:rPr>
              <a:t> con </a:t>
            </a:r>
            <a:r>
              <a:rPr lang="en-US" sz="1800" kern="1200" dirty="0" err="1" smtClean="0">
                <a:solidFill>
                  <a:srgbClr val="990000"/>
                </a:solidFill>
                <a:latin typeface="+mn-lt"/>
                <a:ea typeface="+mn-ea"/>
                <a:cs typeface="+mn-cs"/>
              </a:rPr>
              <a:t>una</a:t>
            </a:r>
            <a:r>
              <a:rPr lang="en-US" sz="1800" kern="1200" dirty="0" smtClean="0">
                <a:solidFill>
                  <a:srgbClr val="990000"/>
                </a:solidFill>
                <a:latin typeface="+mn-lt"/>
                <a:ea typeface="+mn-ea"/>
                <a:cs typeface="+mn-cs"/>
              </a:rPr>
              <a:t> </a:t>
            </a:r>
            <a:r>
              <a:rPr lang="en-US" sz="1800" kern="1200" dirty="0" err="1" smtClean="0">
                <a:solidFill>
                  <a:srgbClr val="990000"/>
                </a:solidFill>
                <a:latin typeface="+mn-lt"/>
                <a:ea typeface="+mn-ea"/>
                <a:cs typeface="+mn-cs"/>
              </a:rPr>
              <a:t>Organización</a:t>
            </a:r>
            <a:r>
              <a:rPr lang="en-US" sz="1800" kern="1200" dirty="0" smtClean="0">
                <a:solidFill>
                  <a:srgbClr val="990000"/>
                </a:solidFill>
                <a:latin typeface="+mn-lt"/>
                <a:ea typeface="+mn-ea"/>
                <a:cs typeface="+mn-cs"/>
              </a:rPr>
              <a:t> de Padres y Maestros (PTO) </a:t>
            </a:r>
            <a:r>
              <a:rPr lang="en-US" sz="1800" kern="1200" dirty="0" err="1" smtClean="0">
                <a:solidFill>
                  <a:srgbClr val="990000"/>
                </a:solidFill>
                <a:latin typeface="+mn-lt"/>
                <a:ea typeface="+mn-ea"/>
                <a:cs typeface="+mn-cs"/>
              </a:rPr>
              <a:t>activa</a:t>
            </a:r>
            <a:r>
              <a:rPr lang="en-US" sz="1800" kern="1200" dirty="0" smtClean="0">
                <a:solidFill>
                  <a:srgbClr val="990000"/>
                </a:solidFill>
                <a:latin typeface="+mn-lt"/>
                <a:ea typeface="+mn-ea"/>
                <a:cs typeface="+mn-cs"/>
              </a:rPr>
              <a:t>?</a:t>
            </a:r>
            <a:endParaRPr lang="en-US" sz="1800" kern="1200" dirty="0">
              <a:solidFill>
                <a:srgbClr val="990000"/>
              </a:solidFill>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47470" y="4816930"/>
            <a:ext cx="3061606" cy="2041070"/>
          </a:xfrm>
          <a:prstGeom prst="rect">
            <a:avLst/>
          </a:prstGeom>
        </p:spPr>
      </p:pic>
      <p:sp>
        <p:nvSpPr>
          <p:cNvPr id="222" name="Google Shape;222;p33"/>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lvl="0" algn="l"/>
            <a:r>
              <a:rPr lang="en-US" sz="3600" b="1" kern="1200" dirty="0">
                <a:solidFill>
                  <a:srgbClr val="990000"/>
                </a:solidFill>
                <a:latin typeface="+mj-lt"/>
                <a:ea typeface="+mj-ea"/>
                <a:cs typeface="+mj-cs"/>
              </a:rPr>
              <a:t>School Choice </a:t>
            </a:r>
            <a:r>
              <a:rPr lang="en-US" sz="3600" b="1" kern="1200" dirty="0" smtClean="0">
                <a:solidFill>
                  <a:srgbClr val="990000"/>
                </a:solidFill>
                <a:latin typeface="+mj-lt"/>
                <a:ea typeface="+mj-ea"/>
                <a:cs typeface="+mj-cs"/>
              </a:rPr>
              <a:t>Considerations</a:t>
            </a:r>
            <a:br>
              <a:rPr lang="en-US" sz="3600" b="1" kern="1200" dirty="0" smtClean="0">
                <a:solidFill>
                  <a:srgbClr val="990000"/>
                </a:solidFill>
                <a:latin typeface="+mj-lt"/>
                <a:ea typeface="+mj-ea"/>
                <a:cs typeface="+mj-cs"/>
              </a:rPr>
            </a:br>
            <a:r>
              <a:rPr lang="en-US" sz="3200" b="1" kern="1200" dirty="0" err="1" smtClean="0">
                <a:solidFill>
                  <a:schemeClr val="tx1"/>
                </a:solidFill>
                <a:latin typeface="+mj-lt"/>
                <a:ea typeface="+mj-ea"/>
                <a:cs typeface="+mj-cs"/>
              </a:rPr>
              <a:t>Consideraciones</a:t>
            </a:r>
            <a:r>
              <a:rPr lang="en-US" sz="3200" b="1" kern="1200" dirty="0" smtClean="0">
                <a:solidFill>
                  <a:schemeClr val="tx1"/>
                </a:solidFill>
                <a:latin typeface="+mj-lt"/>
                <a:ea typeface="+mj-ea"/>
                <a:cs typeface="+mj-cs"/>
              </a:rPr>
              <a:t> para </a:t>
            </a:r>
            <a:r>
              <a:rPr lang="en-US" sz="3200" b="1" kern="1200" dirty="0" err="1" smtClean="0">
                <a:solidFill>
                  <a:schemeClr val="tx1"/>
                </a:solidFill>
                <a:latin typeface="+mj-lt"/>
                <a:ea typeface="+mj-ea"/>
                <a:cs typeface="+mj-cs"/>
              </a:rPr>
              <a:t>seleccionar</a:t>
            </a:r>
            <a:r>
              <a:rPr lang="en-US" sz="3200" b="1" kern="1200" dirty="0" smtClean="0">
                <a:solidFill>
                  <a:schemeClr val="tx1"/>
                </a:solidFill>
                <a:latin typeface="+mj-lt"/>
                <a:ea typeface="+mj-ea"/>
                <a:cs typeface="+mj-cs"/>
              </a:rPr>
              <a:t> </a:t>
            </a:r>
            <a:r>
              <a:rPr lang="en-US" sz="3200" b="1" kern="1200" dirty="0" err="1" smtClean="0">
                <a:solidFill>
                  <a:schemeClr val="tx1"/>
                </a:solidFill>
                <a:latin typeface="+mj-lt"/>
                <a:ea typeface="+mj-ea"/>
                <a:cs typeface="+mj-cs"/>
              </a:rPr>
              <a:t>una</a:t>
            </a:r>
            <a:r>
              <a:rPr lang="en-US" sz="3200" b="1" kern="1200" dirty="0" smtClean="0">
                <a:solidFill>
                  <a:schemeClr val="tx1"/>
                </a:solidFill>
                <a:latin typeface="+mj-lt"/>
                <a:ea typeface="+mj-ea"/>
                <a:cs typeface="+mj-cs"/>
              </a:rPr>
              <a:t> </a:t>
            </a:r>
            <a:r>
              <a:rPr lang="en-US" sz="3200" b="1" kern="1200" dirty="0" err="1" smtClean="0">
                <a:solidFill>
                  <a:schemeClr val="tx1"/>
                </a:solidFill>
                <a:latin typeface="+mj-lt"/>
                <a:ea typeface="+mj-ea"/>
                <a:cs typeface="+mj-cs"/>
              </a:rPr>
              <a:t>escuela</a:t>
            </a:r>
            <a:endParaRPr sz="3200" b="1" dirty="0">
              <a:solidFill>
                <a:schemeClr val="tx1"/>
              </a:solidFill>
              <a:latin typeface="+mj-lt"/>
              <a:sym typeface="Calibri"/>
            </a:endParaRPr>
          </a:p>
        </p:txBody>
      </p:sp>
      <p:sp>
        <p:nvSpPr>
          <p:cNvPr id="223" name="Google Shape;223;p33"/>
          <p:cNvSpPr txBox="1">
            <a:spLocks noGrp="1"/>
          </p:cNvSpPr>
          <p:nvPr>
            <p:ph type="body" idx="1"/>
          </p:nvPr>
        </p:nvSpPr>
        <p:spPr>
          <a:xfrm>
            <a:off x="865417" y="1417638"/>
            <a:ext cx="4816926" cy="5030951"/>
          </a:xfrm>
          <a:prstGeom prst="rect">
            <a:avLst/>
          </a:prstGeom>
          <a:noFill/>
          <a:ln>
            <a:noFill/>
          </a:ln>
        </p:spPr>
        <p:txBody>
          <a:bodyPr spcFirstLastPara="1" wrap="square" lIns="91425" tIns="91425" rIns="91425" bIns="91425" anchor="t" anchorCtr="0">
            <a:noAutofit/>
          </a:bodyPr>
          <a:lstStyle/>
          <a:p>
            <a:pPr marL="0" indent="0">
              <a:spcBef>
                <a:spcPts val="580"/>
              </a:spcBef>
              <a:spcAft>
                <a:spcPts val="1800"/>
              </a:spcAft>
              <a:buClr>
                <a:srgbClr val="D34817"/>
              </a:buClr>
              <a:buSzPct val="85000"/>
              <a:buNone/>
              <a:defRPr/>
            </a:pPr>
            <a:r>
              <a:rPr lang="en-US" sz="2400" b="1" kern="1200" dirty="0" smtClean="0">
                <a:solidFill>
                  <a:prstClr val="black"/>
                </a:solidFill>
                <a:latin typeface="+mj-lt"/>
                <a:ea typeface="+mn-ea"/>
                <a:cs typeface="+mn-cs"/>
              </a:rPr>
              <a:t>SECOND</a:t>
            </a:r>
            <a:endParaRPr lang="en-US" sz="2000" b="1" kern="1200" dirty="0">
              <a:solidFill>
                <a:prstClr val="black"/>
              </a:solidFill>
              <a:latin typeface="Perpetua"/>
              <a:ea typeface="+mn-ea"/>
              <a:cs typeface="+mn-cs"/>
            </a:endParaRPr>
          </a:p>
          <a:p>
            <a:pPr marL="548640" lvl="1" indent="-228600">
              <a:spcBef>
                <a:spcPts val="370"/>
              </a:spcBef>
              <a:spcAft>
                <a:spcPts val="1200"/>
              </a:spcAft>
              <a:buClr>
                <a:srgbClr val="9B2D1F"/>
              </a:buClr>
              <a:buSzPct val="85000"/>
              <a:buFont typeface="Arial" pitchFamily="34" charset="0"/>
              <a:buChar char="•"/>
              <a:defRPr/>
            </a:pPr>
            <a:r>
              <a:rPr lang="en-US" sz="1800" kern="1200" dirty="0">
                <a:solidFill>
                  <a:prstClr val="black"/>
                </a:solidFill>
                <a:latin typeface="+mn-lt"/>
                <a:ea typeface="+mn-ea"/>
                <a:cs typeface="+mn-cs"/>
              </a:rPr>
              <a:t>Is the school’s location in a favorable place for you and your family</a:t>
            </a:r>
            <a:r>
              <a:rPr lang="en-US" sz="1800" kern="1200" dirty="0" smtClean="0">
                <a:solidFill>
                  <a:prstClr val="black"/>
                </a:solidFill>
                <a:latin typeface="+mn-lt"/>
                <a:ea typeface="+mn-ea"/>
                <a:cs typeface="+mn-cs"/>
              </a:rPr>
              <a:t>?</a:t>
            </a:r>
            <a:endParaRPr lang="en-US" sz="1800" kern="1200" dirty="0">
              <a:solidFill>
                <a:prstClr val="black"/>
              </a:solidFill>
              <a:latin typeface="+mn-lt"/>
              <a:ea typeface="+mn-ea"/>
              <a:cs typeface="+mn-cs"/>
            </a:endParaRPr>
          </a:p>
          <a:p>
            <a:pPr marL="548640" lvl="1" indent="-228600">
              <a:spcBef>
                <a:spcPts val="370"/>
              </a:spcBef>
              <a:spcAft>
                <a:spcPts val="1200"/>
              </a:spcAft>
              <a:buClr>
                <a:srgbClr val="9B2D1F"/>
              </a:buClr>
              <a:buSzPct val="85000"/>
              <a:buFont typeface="Arial" pitchFamily="34" charset="0"/>
              <a:buChar char="•"/>
              <a:defRPr/>
            </a:pPr>
            <a:r>
              <a:rPr lang="en-US" sz="1800" kern="1200" dirty="0">
                <a:solidFill>
                  <a:prstClr val="black"/>
                </a:solidFill>
                <a:latin typeface="+mn-lt"/>
                <a:ea typeface="+mn-ea"/>
                <a:cs typeface="+mn-cs"/>
              </a:rPr>
              <a:t>Does your child need bussing</a:t>
            </a:r>
            <a:r>
              <a:rPr lang="en-US" sz="1800" kern="1200" dirty="0" smtClean="0">
                <a:solidFill>
                  <a:prstClr val="black"/>
                </a:solidFill>
                <a:latin typeface="+mn-lt"/>
                <a:ea typeface="+mn-ea"/>
                <a:cs typeface="+mn-cs"/>
              </a:rPr>
              <a:t>?</a:t>
            </a:r>
            <a:endParaRPr lang="en-US" sz="1800" kern="1200" dirty="0">
              <a:solidFill>
                <a:prstClr val="black"/>
              </a:solidFill>
              <a:latin typeface="+mn-lt"/>
              <a:ea typeface="+mn-ea"/>
              <a:cs typeface="+mn-cs"/>
            </a:endParaRPr>
          </a:p>
          <a:p>
            <a:pPr marL="548640" lvl="1" indent="-228600">
              <a:spcBef>
                <a:spcPts val="370"/>
              </a:spcBef>
              <a:spcAft>
                <a:spcPts val="1200"/>
              </a:spcAft>
              <a:buClr>
                <a:srgbClr val="9B2D1F"/>
              </a:buClr>
              <a:buSzPct val="85000"/>
              <a:buFont typeface="Arial" pitchFamily="34" charset="0"/>
              <a:buChar char="•"/>
              <a:defRPr/>
            </a:pPr>
            <a:r>
              <a:rPr lang="en-US" sz="1800" kern="1200" dirty="0">
                <a:solidFill>
                  <a:prstClr val="black"/>
                </a:solidFill>
                <a:latin typeface="+mn-lt"/>
                <a:ea typeface="+mn-ea"/>
                <a:cs typeface="+mn-cs"/>
              </a:rPr>
              <a:t>In most cases, transportation is available to schools over one mile from your home. </a:t>
            </a:r>
          </a:p>
          <a:p>
            <a:pPr marL="548640" lvl="1" indent="-228600">
              <a:spcBef>
                <a:spcPts val="370"/>
              </a:spcBef>
              <a:spcAft>
                <a:spcPts val="1200"/>
              </a:spcAft>
              <a:buClr>
                <a:srgbClr val="9B2D1F"/>
              </a:buClr>
              <a:buSzPct val="85000"/>
              <a:buFont typeface="Arial" pitchFamily="34" charset="0"/>
              <a:buChar char="•"/>
              <a:defRPr/>
            </a:pPr>
            <a:r>
              <a:rPr lang="en-US" sz="1800" kern="1200" dirty="0">
                <a:solidFill>
                  <a:prstClr val="black"/>
                </a:solidFill>
                <a:latin typeface="+mn-lt"/>
                <a:ea typeface="+mn-ea"/>
                <a:cs typeface="+mn-cs"/>
              </a:rPr>
              <a:t>No transportation is available to schools less than one mile from your home.</a:t>
            </a:r>
          </a:p>
        </p:txBody>
      </p:sp>
      <p:sp>
        <p:nvSpPr>
          <p:cNvPr id="5" name="Google Shape;223;p33"/>
          <p:cNvSpPr txBox="1">
            <a:spLocks/>
          </p:cNvSpPr>
          <p:nvPr/>
        </p:nvSpPr>
        <p:spPr>
          <a:xfrm>
            <a:off x="5938160" y="1441905"/>
            <a:ext cx="4816926" cy="50309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580"/>
              </a:spcBef>
              <a:spcAft>
                <a:spcPts val="1800"/>
              </a:spcAft>
              <a:buClr>
                <a:srgbClr val="D34817"/>
              </a:buClr>
              <a:buSzPct val="85000"/>
              <a:buFont typeface="Arial"/>
              <a:buNone/>
              <a:defRPr/>
            </a:pPr>
            <a:r>
              <a:rPr lang="en-US" sz="2400" b="1" kern="1200" dirty="0" smtClean="0">
                <a:solidFill>
                  <a:srgbClr val="990000"/>
                </a:solidFill>
                <a:latin typeface="+mj-lt"/>
                <a:ea typeface="+mn-ea"/>
                <a:cs typeface="+mn-cs"/>
              </a:rPr>
              <a:t>SEGUNDO</a:t>
            </a:r>
            <a:endParaRPr lang="en-US" sz="2000" b="1" kern="1200" dirty="0" smtClean="0">
              <a:solidFill>
                <a:srgbClr val="990000"/>
              </a:solidFill>
              <a:latin typeface="Perpetua"/>
              <a:ea typeface="+mn-ea"/>
              <a:cs typeface="+mn-cs"/>
            </a:endParaRPr>
          </a:p>
          <a:p>
            <a:pPr marL="548640" lvl="1" indent="-228600">
              <a:spcBef>
                <a:spcPts val="370"/>
              </a:spcBef>
              <a:spcAft>
                <a:spcPts val="1200"/>
              </a:spcAft>
              <a:buClr>
                <a:srgbClr val="9B2D1F"/>
              </a:buClr>
              <a:buSzPct val="85000"/>
              <a:buFont typeface="Arial" pitchFamily="34" charset="0"/>
              <a:buChar char="•"/>
              <a:defRPr/>
            </a:pPr>
            <a:r>
              <a:rPr lang="es-ES" sz="1800" kern="1200" dirty="0">
                <a:solidFill>
                  <a:srgbClr val="990000"/>
                </a:solidFill>
                <a:latin typeface="+mn-lt"/>
                <a:ea typeface="+mn-ea"/>
                <a:cs typeface="+mn-cs"/>
              </a:rPr>
              <a:t>¿Está la escuela situada en un lugar favorable para usted y su familia?</a:t>
            </a:r>
          </a:p>
          <a:p>
            <a:pPr marL="548640" lvl="1" indent="-228600">
              <a:spcBef>
                <a:spcPts val="370"/>
              </a:spcBef>
              <a:spcAft>
                <a:spcPts val="1200"/>
              </a:spcAft>
              <a:buClr>
                <a:srgbClr val="9B2D1F"/>
              </a:buClr>
              <a:buSzPct val="85000"/>
              <a:buFont typeface="Arial" pitchFamily="34" charset="0"/>
              <a:buChar char="•"/>
              <a:defRPr/>
            </a:pPr>
            <a:r>
              <a:rPr lang="en-US" sz="1800" kern="1200" dirty="0">
                <a:solidFill>
                  <a:srgbClr val="990000"/>
                </a:solidFill>
                <a:latin typeface="+mn-lt"/>
                <a:ea typeface="+mn-ea"/>
                <a:cs typeface="+mn-cs"/>
              </a:rPr>
              <a:t>¿Su </a:t>
            </a:r>
            <a:r>
              <a:rPr lang="en-US" sz="1800" kern="1200" dirty="0" err="1">
                <a:solidFill>
                  <a:srgbClr val="990000"/>
                </a:solidFill>
                <a:latin typeface="+mn-lt"/>
                <a:ea typeface="+mn-ea"/>
                <a:cs typeface="+mn-cs"/>
              </a:rPr>
              <a:t>niño</a:t>
            </a:r>
            <a:r>
              <a:rPr lang="en-US" sz="1800" kern="1200" dirty="0">
                <a:solidFill>
                  <a:srgbClr val="990000"/>
                </a:solidFill>
                <a:latin typeface="+mn-lt"/>
                <a:ea typeface="+mn-ea"/>
                <a:cs typeface="+mn-cs"/>
              </a:rPr>
              <a:t>(a) </a:t>
            </a:r>
            <a:r>
              <a:rPr lang="en-US" sz="1800" kern="1200" dirty="0" err="1">
                <a:solidFill>
                  <a:srgbClr val="990000"/>
                </a:solidFill>
                <a:latin typeface="+mn-lt"/>
                <a:ea typeface="+mn-ea"/>
                <a:cs typeface="+mn-cs"/>
              </a:rPr>
              <a:t>necesita</a:t>
            </a:r>
            <a:r>
              <a:rPr lang="en-US" sz="1800" kern="1200" dirty="0">
                <a:solidFill>
                  <a:srgbClr val="990000"/>
                </a:solidFill>
                <a:latin typeface="+mn-lt"/>
                <a:ea typeface="+mn-ea"/>
                <a:cs typeface="+mn-cs"/>
              </a:rPr>
              <a:t> </a:t>
            </a:r>
            <a:r>
              <a:rPr lang="en-US" sz="1800" kern="1200" dirty="0" err="1">
                <a:solidFill>
                  <a:srgbClr val="990000"/>
                </a:solidFill>
                <a:latin typeface="+mn-lt"/>
                <a:ea typeface="+mn-ea"/>
                <a:cs typeface="+mn-cs"/>
              </a:rPr>
              <a:t>transporte</a:t>
            </a:r>
            <a:r>
              <a:rPr lang="en-US" sz="1800" kern="1200" dirty="0">
                <a:solidFill>
                  <a:srgbClr val="990000"/>
                </a:solidFill>
                <a:latin typeface="+mn-lt"/>
                <a:ea typeface="+mn-ea"/>
                <a:cs typeface="+mn-cs"/>
              </a:rPr>
              <a:t>?</a:t>
            </a:r>
          </a:p>
          <a:p>
            <a:pPr marL="548640" lvl="1" indent="-228600">
              <a:spcBef>
                <a:spcPts val="370"/>
              </a:spcBef>
              <a:spcAft>
                <a:spcPts val="1200"/>
              </a:spcAft>
              <a:buClr>
                <a:srgbClr val="9B2D1F"/>
              </a:buClr>
              <a:buSzPct val="85000"/>
              <a:buFont typeface="Arial" pitchFamily="34" charset="0"/>
              <a:buChar char="•"/>
              <a:defRPr/>
            </a:pPr>
            <a:r>
              <a:rPr lang="es-ES" sz="1800" kern="1200" dirty="0">
                <a:solidFill>
                  <a:srgbClr val="990000"/>
                </a:solidFill>
                <a:latin typeface="+mn-lt"/>
                <a:ea typeface="+mn-ea"/>
                <a:cs typeface="+mn-cs"/>
              </a:rPr>
              <a:t>En la mayoría de los casos,  hay transporte disponible para las escuelas a más de una milla </a:t>
            </a:r>
            <a:r>
              <a:rPr lang="es-ES" sz="1800" kern="1200" dirty="0" smtClean="0">
                <a:solidFill>
                  <a:srgbClr val="990000"/>
                </a:solidFill>
                <a:latin typeface="+mn-lt"/>
                <a:ea typeface="+mn-ea"/>
                <a:cs typeface="+mn-cs"/>
              </a:rPr>
              <a:t>de su hogar. </a:t>
            </a:r>
            <a:endParaRPr lang="es-ES" sz="1800" kern="1200" dirty="0">
              <a:solidFill>
                <a:srgbClr val="990000"/>
              </a:solidFill>
              <a:latin typeface="+mn-lt"/>
              <a:ea typeface="+mn-ea"/>
              <a:cs typeface="+mn-cs"/>
            </a:endParaRPr>
          </a:p>
          <a:p>
            <a:pPr marL="548640" lvl="1" indent="-228600">
              <a:spcBef>
                <a:spcPts val="370"/>
              </a:spcBef>
              <a:spcAft>
                <a:spcPts val="1200"/>
              </a:spcAft>
              <a:buClr>
                <a:srgbClr val="9B2D1F"/>
              </a:buClr>
              <a:buSzPct val="85000"/>
              <a:buFont typeface="Arial" pitchFamily="34" charset="0"/>
              <a:buChar char="•"/>
              <a:defRPr/>
            </a:pPr>
            <a:r>
              <a:rPr lang="es-ES" sz="1800" kern="1200" dirty="0">
                <a:solidFill>
                  <a:srgbClr val="990000"/>
                </a:solidFill>
                <a:latin typeface="+mn-lt"/>
                <a:ea typeface="+mn-ea"/>
                <a:cs typeface="+mn-cs"/>
              </a:rPr>
              <a:t>No hay transporte disponible para </a:t>
            </a:r>
            <a:r>
              <a:rPr lang="es-ES" sz="1800" kern="1200" dirty="0" smtClean="0">
                <a:solidFill>
                  <a:srgbClr val="990000"/>
                </a:solidFill>
                <a:latin typeface="+mn-lt"/>
                <a:ea typeface="+mn-ea"/>
                <a:cs typeface="+mn-cs"/>
              </a:rPr>
              <a:t>escuelas que estén </a:t>
            </a:r>
            <a:r>
              <a:rPr lang="es-ES" sz="1800" kern="1200" dirty="0">
                <a:solidFill>
                  <a:srgbClr val="990000"/>
                </a:solidFill>
                <a:latin typeface="+mn-lt"/>
                <a:ea typeface="+mn-ea"/>
                <a:cs typeface="+mn-cs"/>
              </a:rPr>
              <a:t>a menos de una milla de </a:t>
            </a:r>
            <a:r>
              <a:rPr lang="es-ES" sz="1800" kern="1200" dirty="0" smtClean="0">
                <a:solidFill>
                  <a:srgbClr val="990000"/>
                </a:solidFill>
                <a:latin typeface="+mn-lt"/>
                <a:ea typeface="+mn-ea"/>
                <a:cs typeface="+mn-cs"/>
              </a:rPr>
              <a:t>su hogar</a:t>
            </a:r>
            <a:r>
              <a:rPr lang="en-US" sz="1800" kern="1200" dirty="0" smtClean="0">
                <a:solidFill>
                  <a:srgbClr val="990000"/>
                </a:solidFill>
                <a:latin typeface="+mn-lt"/>
                <a:ea typeface="+mn-ea"/>
                <a:cs typeface="+mn-cs"/>
              </a:rPr>
              <a:t>.</a:t>
            </a:r>
            <a:endParaRPr lang="en-US" sz="1800" kern="1200" dirty="0">
              <a:solidFill>
                <a:srgbClr val="990000"/>
              </a:solidFill>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504"/>
            <a:ext cx="10972800" cy="1275134"/>
          </a:xfrm>
        </p:spPr>
        <p:txBody>
          <a:bodyPr/>
          <a:lstStyle/>
          <a:p>
            <a:pPr algn="l"/>
            <a:r>
              <a:rPr lang="en-US" sz="3600" b="1" kern="1200" dirty="0" smtClean="0">
                <a:solidFill>
                  <a:srgbClr val="990000"/>
                </a:solidFill>
                <a:latin typeface="+mj-lt"/>
              </a:rPr>
              <a:t>Enroll RI Family Information Tool (FIT)</a:t>
            </a:r>
            <a:br>
              <a:rPr lang="en-US" sz="3600" b="1" kern="1200" dirty="0" smtClean="0">
                <a:solidFill>
                  <a:srgbClr val="990000"/>
                </a:solidFill>
                <a:latin typeface="+mj-lt"/>
              </a:rPr>
            </a:br>
            <a:r>
              <a:rPr lang="en-US" sz="3200" b="1" kern="1200" dirty="0" smtClean="0">
                <a:solidFill>
                  <a:schemeClr val="tx1"/>
                </a:solidFill>
                <a:latin typeface="+mj-lt"/>
              </a:rPr>
              <a:t>Herramienta de </a:t>
            </a:r>
            <a:r>
              <a:rPr lang="en-US" sz="3200" b="1" kern="1200" dirty="0" err="1" smtClean="0">
                <a:solidFill>
                  <a:schemeClr val="tx1"/>
                </a:solidFill>
                <a:latin typeface="+mj-lt"/>
              </a:rPr>
              <a:t>Información</a:t>
            </a:r>
            <a:r>
              <a:rPr lang="en-US" sz="3200" b="1" kern="1200" dirty="0" smtClean="0">
                <a:solidFill>
                  <a:schemeClr val="tx1"/>
                </a:solidFill>
                <a:latin typeface="+mj-lt"/>
              </a:rPr>
              <a:t> para Familias – Enroll RI</a:t>
            </a:r>
            <a:endParaRPr lang="en-US" sz="3200" b="1" dirty="0">
              <a:solidFill>
                <a:schemeClr val="tx1"/>
              </a:solidFill>
              <a:latin typeface="+mj-lt"/>
            </a:endParaRPr>
          </a:p>
        </p:txBody>
      </p:sp>
      <p:sp>
        <p:nvSpPr>
          <p:cNvPr id="3" name="Text Placeholder 2"/>
          <p:cNvSpPr>
            <a:spLocks noGrp="1"/>
          </p:cNvSpPr>
          <p:nvPr>
            <p:ph type="body" idx="1"/>
          </p:nvPr>
        </p:nvSpPr>
        <p:spPr>
          <a:xfrm>
            <a:off x="5353665" y="1600202"/>
            <a:ext cx="6622025" cy="2073728"/>
          </a:xfrm>
        </p:spPr>
        <p:txBody>
          <a:bodyPr/>
          <a:lstStyle/>
          <a:p>
            <a:r>
              <a:rPr lang="en-US" sz="1800" dirty="0">
                <a:latin typeface="+mn-lt"/>
              </a:rPr>
              <a:t>Learn more information about school profiles for Providence Public </a:t>
            </a:r>
            <a:r>
              <a:rPr lang="en-US" sz="1800" dirty="0" smtClean="0">
                <a:latin typeface="+mn-lt"/>
              </a:rPr>
              <a:t>Schools</a:t>
            </a:r>
            <a:endParaRPr lang="en-US" sz="1800" dirty="0">
              <a:latin typeface="+mn-lt"/>
            </a:endParaRPr>
          </a:p>
          <a:p>
            <a:r>
              <a:rPr lang="en-US" sz="1800" dirty="0" smtClean="0">
                <a:latin typeface="+mn-lt"/>
              </a:rPr>
              <a:t>Search for </a:t>
            </a:r>
            <a:r>
              <a:rPr lang="en-US" sz="1800" dirty="0">
                <a:latin typeface="+mn-lt"/>
              </a:rPr>
              <a:t>academic programs, compare schools and explore more within each school's </a:t>
            </a:r>
            <a:r>
              <a:rPr lang="en-US" sz="1800" dirty="0" smtClean="0">
                <a:latin typeface="+mn-lt"/>
              </a:rPr>
              <a:t>profile</a:t>
            </a:r>
          </a:p>
          <a:p>
            <a:r>
              <a:rPr lang="en-US" sz="1800" u="sng" dirty="0" smtClean="0">
                <a:latin typeface="+mn-lt"/>
                <a:hlinkClick r:id="rId2"/>
              </a:rPr>
              <a:t>https://enrollri.force.com/info/s/?language=en_US</a:t>
            </a:r>
            <a:endParaRPr lang="en-US" sz="1800" dirty="0" smtClean="0">
              <a:latin typeface="+mn-lt"/>
            </a:endParaRPr>
          </a:p>
          <a:p>
            <a:pPr marL="25400" indent="0">
              <a:buNone/>
            </a:pPr>
            <a:endParaRPr lang="en-US" sz="1800" dirty="0">
              <a:latin typeface="+mn-lt"/>
            </a:endParaRPr>
          </a:p>
        </p:txBody>
      </p:sp>
      <p:pic>
        <p:nvPicPr>
          <p:cNvPr id="6" name="Picture 5"/>
          <p:cNvPicPr>
            <a:picLocks noChangeAspect="1"/>
          </p:cNvPicPr>
          <p:nvPr/>
        </p:nvPicPr>
        <p:blipFill>
          <a:blip r:embed="rId3"/>
          <a:stretch>
            <a:fillRect/>
          </a:stretch>
        </p:blipFill>
        <p:spPr>
          <a:xfrm>
            <a:off x="904568" y="1417638"/>
            <a:ext cx="4154129" cy="1839379"/>
          </a:xfrm>
          <a:prstGeom prst="rect">
            <a:avLst/>
          </a:prstGeom>
          <a:solidFill>
            <a:srgbClr val="0070C0"/>
          </a:solidFill>
        </p:spPr>
      </p:pic>
      <p:pic>
        <p:nvPicPr>
          <p:cNvPr id="10" name="Picture 9"/>
          <p:cNvPicPr>
            <a:picLocks noChangeAspect="1"/>
          </p:cNvPicPr>
          <p:nvPr/>
        </p:nvPicPr>
        <p:blipFill>
          <a:blip r:embed="rId4"/>
          <a:stretch>
            <a:fillRect/>
          </a:stretch>
        </p:blipFill>
        <p:spPr>
          <a:xfrm>
            <a:off x="1453803" y="3573783"/>
            <a:ext cx="2647619" cy="2552381"/>
          </a:xfrm>
          <a:prstGeom prst="rect">
            <a:avLst/>
          </a:prstGeom>
        </p:spPr>
      </p:pic>
      <p:sp>
        <p:nvSpPr>
          <p:cNvPr id="7" name="Text Placeholder 2"/>
          <p:cNvSpPr txBox="1">
            <a:spLocks/>
          </p:cNvSpPr>
          <p:nvPr/>
        </p:nvSpPr>
        <p:spPr>
          <a:xfrm>
            <a:off x="5353664" y="3856494"/>
            <a:ext cx="6622025" cy="20737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s-ES" sz="1800" dirty="0">
                <a:solidFill>
                  <a:srgbClr val="990000"/>
                </a:solidFill>
                <a:latin typeface="+mn-lt"/>
              </a:rPr>
              <a:t>Obtenga más información sobre los perfiles escolares de las Escuelas Públicas de Providence</a:t>
            </a:r>
            <a:endParaRPr lang="en-US" sz="1800" dirty="0" smtClean="0">
              <a:solidFill>
                <a:srgbClr val="990000"/>
              </a:solidFill>
              <a:latin typeface="+mn-lt"/>
            </a:endParaRPr>
          </a:p>
          <a:p>
            <a:r>
              <a:rPr lang="es-ES" sz="1800" dirty="0">
                <a:solidFill>
                  <a:srgbClr val="990000"/>
                </a:solidFill>
                <a:latin typeface="+mn-lt"/>
              </a:rPr>
              <a:t>Busque programas académicos, compare escuelas </a:t>
            </a:r>
            <a:r>
              <a:rPr lang="es-ES" sz="1800" dirty="0" smtClean="0">
                <a:solidFill>
                  <a:srgbClr val="990000"/>
                </a:solidFill>
                <a:latin typeface="+mn-lt"/>
              </a:rPr>
              <a:t>y explore los perfiles de </a:t>
            </a:r>
            <a:r>
              <a:rPr lang="es-ES" sz="1800" dirty="0">
                <a:solidFill>
                  <a:srgbClr val="990000"/>
                </a:solidFill>
                <a:latin typeface="+mn-lt"/>
              </a:rPr>
              <a:t>cada </a:t>
            </a:r>
            <a:r>
              <a:rPr lang="es-ES" sz="1800" dirty="0" smtClean="0">
                <a:solidFill>
                  <a:srgbClr val="990000"/>
                </a:solidFill>
                <a:latin typeface="+mn-lt"/>
              </a:rPr>
              <a:t>escuela</a:t>
            </a:r>
            <a:endParaRPr lang="en-US" sz="1800" dirty="0" smtClean="0">
              <a:solidFill>
                <a:srgbClr val="990000"/>
              </a:solidFill>
              <a:latin typeface="+mn-lt"/>
            </a:endParaRPr>
          </a:p>
          <a:p>
            <a:r>
              <a:rPr lang="en-US" sz="1800" u="sng" dirty="0" smtClean="0">
                <a:solidFill>
                  <a:srgbClr val="990000"/>
                </a:solidFill>
                <a:latin typeface="+mn-lt"/>
                <a:hlinkClick r:id="rId2"/>
              </a:rPr>
              <a:t>https://enrollri.force.com/info/s/?language=en_US</a:t>
            </a:r>
            <a:endParaRPr lang="en-US" sz="1800" dirty="0" smtClean="0">
              <a:solidFill>
                <a:srgbClr val="990000"/>
              </a:solidFill>
              <a:latin typeface="+mn-lt"/>
            </a:endParaRPr>
          </a:p>
          <a:p>
            <a:pPr marL="25400" indent="0">
              <a:buFont typeface="Arial"/>
              <a:buNone/>
            </a:pPr>
            <a:endParaRPr lang="en-US" sz="1800" dirty="0">
              <a:solidFill>
                <a:srgbClr val="990000"/>
              </a:solidFill>
              <a:latin typeface="+mn-lt"/>
            </a:endParaRPr>
          </a:p>
        </p:txBody>
      </p:sp>
    </p:spTree>
    <p:extLst>
      <p:ext uri="{BB962C8B-B14F-4D97-AF65-F5344CB8AC3E}">
        <p14:creationId xmlns:p14="http://schemas.microsoft.com/office/powerpoint/2010/main" val="361304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33832" y="1384711"/>
            <a:ext cx="10048568" cy="4676415"/>
          </a:xfrm>
          <a:prstGeom prst="rect">
            <a:avLst/>
          </a:prstGeom>
        </p:spPr>
      </p:pic>
      <p:sp>
        <p:nvSpPr>
          <p:cNvPr id="7" name="Title 1"/>
          <p:cNvSpPr txBox="1">
            <a:spLocks/>
          </p:cNvSpPr>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3600" b="1" kern="1200" dirty="0" smtClean="0">
                <a:solidFill>
                  <a:srgbClr val="990000"/>
                </a:solidFill>
                <a:latin typeface="+mj-lt"/>
              </a:rPr>
              <a:t>Enroll RI Family Information Tool (FIT)</a:t>
            </a:r>
          </a:p>
          <a:p>
            <a:pPr algn="l"/>
            <a:r>
              <a:rPr lang="es-ES" sz="3200" b="1" kern="1200" dirty="0">
                <a:solidFill>
                  <a:schemeClr val="tx1"/>
                </a:solidFill>
                <a:latin typeface="+mj-lt"/>
              </a:rPr>
              <a:t>Herramienta de Información para Familias – </a:t>
            </a:r>
            <a:r>
              <a:rPr lang="es-ES" sz="3200" b="1" kern="1200" dirty="0" err="1">
                <a:solidFill>
                  <a:schemeClr val="tx1"/>
                </a:solidFill>
                <a:latin typeface="+mj-lt"/>
              </a:rPr>
              <a:t>Enroll</a:t>
            </a:r>
            <a:r>
              <a:rPr lang="es-ES" sz="3200" b="1" kern="1200" dirty="0">
                <a:solidFill>
                  <a:schemeClr val="tx1"/>
                </a:solidFill>
                <a:latin typeface="+mj-lt"/>
              </a:rPr>
              <a:t> RI</a:t>
            </a:r>
            <a:endParaRPr lang="en-US" sz="3200" b="1" kern="1200" dirty="0" smtClean="0">
              <a:solidFill>
                <a:schemeClr val="tx1"/>
              </a:solidFill>
              <a:latin typeface="+mj-lt"/>
            </a:endParaRPr>
          </a:p>
          <a:p>
            <a:pPr algn="l"/>
            <a:endParaRPr lang="en-US" sz="3600" b="1" dirty="0">
              <a:latin typeface="+mj-lt"/>
            </a:endParaRPr>
          </a:p>
        </p:txBody>
      </p:sp>
    </p:spTree>
    <p:extLst>
      <p:ext uri="{BB962C8B-B14F-4D97-AF65-F5344CB8AC3E}">
        <p14:creationId xmlns:p14="http://schemas.microsoft.com/office/powerpoint/2010/main" val="2310856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118753"/>
            <a:ext cx="10972800" cy="129888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3600" b="1" kern="1200" dirty="0" smtClean="0">
                <a:solidFill>
                  <a:srgbClr val="990000"/>
                </a:solidFill>
                <a:latin typeface="+mj-lt"/>
              </a:rPr>
              <a:t>Enroll RI Family Information Tool (FIT)</a:t>
            </a:r>
          </a:p>
          <a:p>
            <a:pPr algn="l"/>
            <a:r>
              <a:rPr lang="es-ES" sz="3200" b="1" dirty="0">
                <a:solidFill>
                  <a:schemeClr val="tx1"/>
                </a:solidFill>
                <a:latin typeface="+mj-lt"/>
              </a:rPr>
              <a:t>Herramienta de Información para Familias – </a:t>
            </a:r>
            <a:r>
              <a:rPr lang="es-ES" sz="3200" b="1" dirty="0" err="1">
                <a:solidFill>
                  <a:schemeClr val="tx1"/>
                </a:solidFill>
                <a:latin typeface="+mj-lt"/>
              </a:rPr>
              <a:t>Enroll</a:t>
            </a:r>
            <a:r>
              <a:rPr lang="es-ES" sz="3200" b="1" dirty="0">
                <a:solidFill>
                  <a:schemeClr val="tx1"/>
                </a:solidFill>
                <a:latin typeface="+mj-lt"/>
              </a:rPr>
              <a:t> RI</a:t>
            </a:r>
            <a:endParaRPr lang="en-US" sz="3200" b="1" dirty="0">
              <a:solidFill>
                <a:schemeClr val="tx1"/>
              </a:solidFill>
              <a:latin typeface="+mj-lt"/>
            </a:endParaRPr>
          </a:p>
        </p:txBody>
      </p:sp>
      <p:pic>
        <p:nvPicPr>
          <p:cNvPr id="2" name="Picture 1"/>
          <p:cNvPicPr>
            <a:picLocks noChangeAspect="1"/>
          </p:cNvPicPr>
          <p:nvPr/>
        </p:nvPicPr>
        <p:blipFill>
          <a:blip r:embed="rId2"/>
          <a:stretch>
            <a:fillRect/>
          </a:stretch>
        </p:blipFill>
        <p:spPr>
          <a:xfrm>
            <a:off x="1769806" y="1271570"/>
            <a:ext cx="9779256" cy="4876817"/>
          </a:xfrm>
          <a:prstGeom prst="rect">
            <a:avLst/>
          </a:prstGeom>
        </p:spPr>
      </p:pic>
    </p:spTree>
    <p:extLst>
      <p:ext uri="{BB962C8B-B14F-4D97-AF65-F5344CB8AC3E}">
        <p14:creationId xmlns:p14="http://schemas.microsoft.com/office/powerpoint/2010/main" val="2798417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106878"/>
            <a:ext cx="10972800" cy="131076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3600" b="1" kern="1200" dirty="0" smtClean="0">
                <a:solidFill>
                  <a:srgbClr val="990000"/>
                </a:solidFill>
                <a:latin typeface="+mj-lt"/>
              </a:rPr>
              <a:t>Enroll RI Family Information Tool (FIT)</a:t>
            </a:r>
          </a:p>
          <a:p>
            <a:pPr algn="l"/>
            <a:r>
              <a:rPr lang="es-ES" sz="3200" b="1" dirty="0">
                <a:solidFill>
                  <a:schemeClr val="tx1"/>
                </a:solidFill>
                <a:latin typeface="+mj-lt"/>
              </a:rPr>
              <a:t>Herramienta de Información para Familias – </a:t>
            </a:r>
            <a:r>
              <a:rPr lang="es-ES" sz="3200" b="1" dirty="0" err="1">
                <a:solidFill>
                  <a:schemeClr val="tx1"/>
                </a:solidFill>
                <a:latin typeface="+mj-lt"/>
              </a:rPr>
              <a:t>Enroll</a:t>
            </a:r>
            <a:r>
              <a:rPr lang="es-ES" sz="3200" b="1" dirty="0">
                <a:solidFill>
                  <a:schemeClr val="tx1"/>
                </a:solidFill>
                <a:latin typeface="+mj-lt"/>
              </a:rPr>
              <a:t> RI</a:t>
            </a:r>
            <a:endParaRPr lang="en-US" sz="3200" b="1" dirty="0">
              <a:solidFill>
                <a:schemeClr val="tx1"/>
              </a:solidFill>
              <a:latin typeface="+mj-lt"/>
            </a:endParaRPr>
          </a:p>
        </p:txBody>
      </p:sp>
      <p:pic>
        <p:nvPicPr>
          <p:cNvPr id="2" name="Picture 1"/>
          <p:cNvPicPr>
            <a:picLocks noChangeAspect="1"/>
          </p:cNvPicPr>
          <p:nvPr/>
        </p:nvPicPr>
        <p:blipFill>
          <a:blip r:embed="rId2"/>
          <a:stretch>
            <a:fillRect/>
          </a:stretch>
        </p:blipFill>
        <p:spPr>
          <a:xfrm>
            <a:off x="1674616" y="1380664"/>
            <a:ext cx="10149442" cy="5477336"/>
          </a:xfrm>
          <a:prstGeom prst="rect">
            <a:avLst/>
          </a:prstGeom>
        </p:spPr>
      </p:pic>
    </p:spTree>
    <p:extLst>
      <p:ext uri="{BB962C8B-B14F-4D97-AF65-F5344CB8AC3E}">
        <p14:creationId xmlns:p14="http://schemas.microsoft.com/office/powerpoint/2010/main" val="155709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0"/>
            <a:ext cx="10972800" cy="14176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3600" b="1" kern="1200" dirty="0" smtClean="0">
                <a:solidFill>
                  <a:srgbClr val="990000"/>
                </a:solidFill>
                <a:latin typeface="+mj-lt"/>
              </a:rPr>
              <a:t>Enroll RI Family Information Tool (FIT)</a:t>
            </a:r>
          </a:p>
          <a:p>
            <a:pPr algn="l"/>
            <a:r>
              <a:rPr lang="es-ES" sz="3200" b="1" dirty="0">
                <a:solidFill>
                  <a:schemeClr val="tx1"/>
                </a:solidFill>
                <a:latin typeface="+mj-lt"/>
              </a:rPr>
              <a:t>Herramienta de Información para Familias – </a:t>
            </a:r>
            <a:r>
              <a:rPr lang="es-ES" sz="3200" b="1" dirty="0" err="1">
                <a:solidFill>
                  <a:schemeClr val="tx1"/>
                </a:solidFill>
                <a:latin typeface="+mj-lt"/>
              </a:rPr>
              <a:t>Enroll</a:t>
            </a:r>
            <a:r>
              <a:rPr lang="es-ES" sz="3200" b="1" dirty="0">
                <a:solidFill>
                  <a:schemeClr val="tx1"/>
                </a:solidFill>
                <a:latin typeface="+mj-lt"/>
              </a:rPr>
              <a:t> RI</a:t>
            </a:r>
            <a:endParaRPr lang="en-US" sz="3200" b="1" dirty="0">
              <a:solidFill>
                <a:schemeClr val="tx1"/>
              </a:solidFill>
              <a:latin typeface="+mj-lt"/>
            </a:endParaRPr>
          </a:p>
        </p:txBody>
      </p:sp>
      <p:pic>
        <p:nvPicPr>
          <p:cNvPr id="3" name="Picture 2"/>
          <p:cNvPicPr>
            <a:picLocks noChangeAspect="1"/>
          </p:cNvPicPr>
          <p:nvPr/>
        </p:nvPicPr>
        <p:blipFill>
          <a:blip r:embed="rId2"/>
          <a:stretch>
            <a:fillRect/>
          </a:stretch>
        </p:blipFill>
        <p:spPr>
          <a:xfrm>
            <a:off x="1799303" y="1417638"/>
            <a:ext cx="9460322" cy="5297439"/>
          </a:xfrm>
          <a:prstGeom prst="rect">
            <a:avLst/>
          </a:prstGeom>
        </p:spPr>
      </p:pic>
    </p:spTree>
    <p:extLst>
      <p:ext uri="{BB962C8B-B14F-4D97-AF65-F5344CB8AC3E}">
        <p14:creationId xmlns:p14="http://schemas.microsoft.com/office/powerpoint/2010/main" val="340698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6255"/>
            <a:ext cx="10972800" cy="1251383"/>
          </a:xfrm>
        </p:spPr>
        <p:txBody>
          <a:bodyPr/>
          <a:lstStyle/>
          <a:p>
            <a:pPr algn="l"/>
            <a:r>
              <a:rPr lang="en-US" sz="3600" b="1" kern="1200" dirty="0">
                <a:solidFill>
                  <a:srgbClr val="990000"/>
                </a:solidFill>
                <a:latin typeface="+mj-lt"/>
                <a:ea typeface="+mj-ea"/>
                <a:cs typeface="+mj-cs"/>
              </a:rPr>
              <a:t>Understanding the Assignment </a:t>
            </a:r>
            <a:r>
              <a:rPr lang="en-US" sz="3600" b="1" kern="1200" dirty="0" smtClean="0">
                <a:solidFill>
                  <a:srgbClr val="990000"/>
                </a:solidFill>
                <a:latin typeface="+mj-lt"/>
                <a:ea typeface="+mj-ea"/>
                <a:cs typeface="+mj-cs"/>
              </a:rPr>
              <a:t>Process</a:t>
            </a:r>
            <a:br>
              <a:rPr lang="en-US" sz="3600" b="1" kern="1200" dirty="0" smtClean="0">
                <a:solidFill>
                  <a:srgbClr val="990000"/>
                </a:solidFill>
                <a:latin typeface="+mj-lt"/>
                <a:ea typeface="+mj-ea"/>
                <a:cs typeface="+mj-cs"/>
              </a:rPr>
            </a:br>
            <a:r>
              <a:rPr lang="en-US" sz="3200" b="1" kern="1200" dirty="0" err="1" smtClean="0">
                <a:solidFill>
                  <a:schemeClr val="tx1"/>
                </a:solidFill>
                <a:latin typeface="+mj-lt"/>
                <a:ea typeface="+mj-ea"/>
                <a:cs typeface="+mj-cs"/>
              </a:rPr>
              <a:t>Proceso</a:t>
            </a:r>
            <a:r>
              <a:rPr lang="en-US" sz="3200" b="1" kern="1200" dirty="0" smtClean="0">
                <a:solidFill>
                  <a:schemeClr val="tx1"/>
                </a:solidFill>
                <a:latin typeface="+mj-lt"/>
                <a:ea typeface="+mj-ea"/>
                <a:cs typeface="+mj-cs"/>
              </a:rPr>
              <a:t> de </a:t>
            </a:r>
            <a:r>
              <a:rPr lang="en-US" sz="3200" b="1" kern="1200" dirty="0" err="1" smtClean="0">
                <a:solidFill>
                  <a:schemeClr val="tx1"/>
                </a:solidFill>
                <a:latin typeface="+mj-lt"/>
                <a:ea typeface="+mj-ea"/>
                <a:cs typeface="+mj-cs"/>
              </a:rPr>
              <a:t>asignación</a:t>
            </a:r>
            <a:endParaRPr lang="en-US" sz="3200" dirty="0">
              <a:solidFill>
                <a:schemeClr val="tx1"/>
              </a:solidFill>
              <a:latin typeface="+mj-lt"/>
            </a:endParaRPr>
          </a:p>
        </p:txBody>
      </p:sp>
      <p:sp>
        <p:nvSpPr>
          <p:cNvPr id="3" name="Text Placeholder 2"/>
          <p:cNvSpPr>
            <a:spLocks noGrp="1"/>
          </p:cNvSpPr>
          <p:nvPr>
            <p:ph type="body" idx="1"/>
          </p:nvPr>
        </p:nvSpPr>
        <p:spPr>
          <a:xfrm>
            <a:off x="609600" y="1513115"/>
            <a:ext cx="5061857" cy="4525963"/>
          </a:xfrm>
        </p:spPr>
        <p:txBody>
          <a:bodyPr/>
          <a:lstStyle/>
          <a:p>
            <a:pPr marL="0" indent="0">
              <a:spcBef>
                <a:spcPts val="580"/>
              </a:spcBef>
              <a:buClr>
                <a:srgbClr val="D34817"/>
              </a:buClr>
              <a:buSzPct val="85000"/>
              <a:buNone/>
              <a:defRPr/>
            </a:pPr>
            <a:r>
              <a:rPr lang="en-US" sz="2000" b="1" kern="1200" dirty="0">
                <a:solidFill>
                  <a:prstClr val="black"/>
                </a:solidFill>
                <a:latin typeface="+mn-lt"/>
                <a:ea typeface="+mn-ea"/>
                <a:cs typeface="+mn-cs"/>
              </a:rPr>
              <a:t>Kindergarten Lottery will take place on </a:t>
            </a:r>
            <a:r>
              <a:rPr lang="en-US" sz="2000" b="1" kern="1200" dirty="0" smtClean="0">
                <a:solidFill>
                  <a:prstClr val="black"/>
                </a:solidFill>
                <a:latin typeface="+mn-lt"/>
                <a:ea typeface="+mn-ea"/>
                <a:cs typeface="+mn-cs"/>
              </a:rPr>
              <a:t/>
            </a:r>
            <a:br>
              <a:rPr lang="en-US" sz="2000" b="1" kern="1200" dirty="0" smtClean="0">
                <a:solidFill>
                  <a:prstClr val="black"/>
                </a:solidFill>
                <a:latin typeface="+mn-lt"/>
                <a:ea typeface="+mn-ea"/>
                <a:cs typeface="+mn-cs"/>
              </a:rPr>
            </a:br>
            <a:r>
              <a:rPr lang="en-US" sz="2000" b="1" kern="1200" dirty="0" smtClean="0">
                <a:solidFill>
                  <a:prstClr val="black"/>
                </a:solidFill>
                <a:latin typeface="+mn-lt"/>
                <a:ea typeface="+mn-ea"/>
                <a:cs typeface="+mn-cs"/>
              </a:rPr>
              <a:t>June 7</a:t>
            </a:r>
            <a:r>
              <a:rPr lang="en-US" sz="2000" b="1" kern="1200" baseline="30000" dirty="0" smtClean="0">
                <a:solidFill>
                  <a:prstClr val="black"/>
                </a:solidFill>
                <a:latin typeface="+mn-lt"/>
                <a:ea typeface="+mn-ea"/>
                <a:cs typeface="+mn-cs"/>
              </a:rPr>
              <a:t>th</a:t>
            </a:r>
            <a:r>
              <a:rPr lang="en-US" sz="2000" b="1" kern="1200" dirty="0" smtClean="0">
                <a:solidFill>
                  <a:prstClr val="black"/>
                </a:solidFill>
                <a:latin typeface="+mn-lt"/>
                <a:ea typeface="+mn-ea"/>
                <a:cs typeface="+mn-cs"/>
              </a:rPr>
              <a:t>, 2023</a:t>
            </a:r>
            <a:endParaRPr lang="en-US" sz="2000" b="1" kern="1200" dirty="0">
              <a:solidFill>
                <a:prstClr val="black"/>
              </a:solidFill>
              <a:latin typeface="+mn-lt"/>
              <a:ea typeface="+mn-ea"/>
              <a:cs typeface="+mn-cs"/>
            </a:endParaRPr>
          </a:p>
          <a:p>
            <a:pPr marL="341313" lvl="1" indent="-163513">
              <a:spcBef>
                <a:spcPts val="1800"/>
              </a:spcBef>
              <a:spcAft>
                <a:spcPts val="600"/>
              </a:spcAft>
              <a:buClr>
                <a:srgbClr val="9B2D1F"/>
              </a:buClr>
              <a:buSzPct val="85000"/>
              <a:buFont typeface="Arial" pitchFamily="34" charset="0"/>
              <a:buChar char="•"/>
              <a:defRPr/>
            </a:pPr>
            <a:r>
              <a:rPr lang="en-US" sz="1600" kern="1200" dirty="0">
                <a:solidFill>
                  <a:prstClr val="black"/>
                </a:solidFill>
                <a:latin typeface="+mn-lt"/>
                <a:ea typeface="+mn-ea"/>
                <a:cs typeface="+mn-cs"/>
              </a:rPr>
              <a:t>Students are assigned to schools through a computerized student assignment</a:t>
            </a:r>
            <a:r>
              <a:rPr lang="en-US" sz="1600" kern="1200" dirty="0" smtClean="0">
                <a:solidFill>
                  <a:prstClr val="black"/>
                </a:solidFill>
                <a:latin typeface="+mn-lt"/>
                <a:ea typeface="+mn-ea"/>
                <a:cs typeface="+mn-cs"/>
              </a:rPr>
              <a:t>.</a:t>
            </a:r>
            <a:endParaRPr lang="en-US" sz="1600" kern="1200" dirty="0">
              <a:solidFill>
                <a:prstClr val="black"/>
              </a:solidFill>
              <a:latin typeface="+mn-lt"/>
              <a:ea typeface="+mn-ea"/>
              <a:cs typeface="+mn-cs"/>
            </a:endParaRPr>
          </a:p>
          <a:p>
            <a:pPr marL="341313" lvl="1" indent="-163513">
              <a:spcBef>
                <a:spcPts val="370"/>
              </a:spcBef>
              <a:spcAft>
                <a:spcPts val="600"/>
              </a:spcAft>
              <a:buClr>
                <a:srgbClr val="9B2D1F"/>
              </a:buClr>
              <a:buSzPct val="85000"/>
              <a:buFont typeface="Arial" pitchFamily="34" charset="0"/>
              <a:buChar char="•"/>
              <a:defRPr/>
            </a:pPr>
            <a:r>
              <a:rPr lang="en-US" sz="1600" kern="1200" dirty="0">
                <a:solidFill>
                  <a:prstClr val="black"/>
                </a:solidFill>
                <a:latin typeface="+mn-lt"/>
                <a:ea typeface="+mn-ea"/>
                <a:cs typeface="+mn-cs"/>
              </a:rPr>
              <a:t>If more students choose a school than there are seats available, then there will be a student assignment process to randomly assign students. This is often called a “Lottery</a:t>
            </a:r>
            <a:r>
              <a:rPr lang="en-US" sz="1600" kern="1200" dirty="0" smtClean="0">
                <a:solidFill>
                  <a:prstClr val="black"/>
                </a:solidFill>
                <a:latin typeface="+mn-lt"/>
                <a:ea typeface="+mn-ea"/>
                <a:cs typeface="+mn-cs"/>
              </a:rPr>
              <a:t>”.</a:t>
            </a:r>
            <a:endParaRPr lang="en-US" sz="1600" kern="1200" dirty="0">
              <a:solidFill>
                <a:prstClr val="black"/>
              </a:solidFill>
              <a:latin typeface="+mn-lt"/>
              <a:ea typeface="+mn-ea"/>
              <a:cs typeface="+mn-cs"/>
            </a:endParaRPr>
          </a:p>
          <a:p>
            <a:pPr marL="341313" lvl="1" indent="-163513">
              <a:spcBef>
                <a:spcPts val="370"/>
              </a:spcBef>
              <a:spcAft>
                <a:spcPts val="600"/>
              </a:spcAft>
              <a:buClr>
                <a:srgbClr val="9B2D1F"/>
              </a:buClr>
              <a:buSzPct val="85000"/>
              <a:buFont typeface="Arial" pitchFamily="34" charset="0"/>
              <a:buChar char="•"/>
              <a:defRPr/>
            </a:pPr>
            <a:r>
              <a:rPr lang="en-US" sz="1600" kern="1200" dirty="0">
                <a:solidFill>
                  <a:prstClr val="black"/>
                </a:solidFill>
                <a:latin typeface="+mn-lt"/>
                <a:ea typeface="+mn-ea"/>
                <a:cs typeface="+mn-cs"/>
              </a:rPr>
              <a:t>Students drawn earliest  during this process are assigned to the first choice school until seats are filled</a:t>
            </a:r>
            <a:r>
              <a:rPr lang="en-US" sz="1600" kern="1200" dirty="0" smtClean="0">
                <a:solidFill>
                  <a:prstClr val="black"/>
                </a:solidFill>
                <a:latin typeface="+mn-lt"/>
                <a:ea typeface="+mn-ea"/>
                <a:cs typeface="+mn-cs"/>
              </a:rPr>
              <a:t>.</a:t>
            </a:r>
            <a:endParaRPr lang="en-US" sz="1600" kern="1200" dirty="0">
              <a:solidFill>
                <a:prstClr val="black"/>
              </a:solidFill>
              <a:latin typeface="+mn-lt"/>
              <a:ea typeface="+mn-ea"/>
              <a:cs typeface="+mn-cs"/>
            </a:endParaRPr>
          </a:p>
          <a:p>
            <a:pPr marL="341313" lvl="1" indent="-163513">
              <a:spcBef>
                <a:spcPts val="370"/>
              </a:spcBef>
              <a:spcAft>
                <a:spcPts val="600"/>
              </a:spcAft>
              <a:buClr>
                <a:srgbClr val="9B2D1F"/>
              </a:buClr>
              <a:buSzPct val="85000"/>
              <a:buFont typeface="Arial" pitchFamily="34" charset="0"/>
              <a:buChar char="•"/>
              <a:defRPr/>
            </a:pPr>
            <a:r>
              <a:rPr lang="en-US" sz="1600" kern="1200" dirty="0">
                <a:solidFill>
                  <a:prstClr val="black"/>
                </a:solidFill>
                <a:latin typeface="+mn-lt"/>
                <a:ea typeface="+mn-ea"/>
                <a:cs typeface="+mn-cs"/>
              </a:rPr>
              <a:t>Those that were not assigned to their first choice during the first round are considered in the second round for their 2</a:t>
            </a:r>
            <a:r>
              <a:rPr lang="en-US" sz="1600" kern="1200" baseline="30000" dirty="0">
                <a:solidFill>
                  <a:prstClr val="black"/>
                </a:solidFill>
                <a:latin typeface="+mn-lt"/>
                <a:ea typeface="+mn-ea"/>
                <a:cs typeface="+mn-cs"/>
              </a:rPr>
              <a:t>nd</a:t>
            </a:r>
            <a:r>
              <a:rPr lang="en-US" sz="1600" kern="1200" dirty="0">
                <a:solidFill>
                  <a:prstClr val="black"/>
                </a:solidFill>
                <a:latin typeface="+mn-lt"/>
                <a:ea typeface="+mn-ea"/>
                <a:cs typeface="+mn-cs"/>
              </a:rPr>
              <a:t> choice schools if seats are still available at the 2</a:t>
            </a:r>
            <a:r>
              <a:rPr lang="en-US" sz="1600" kern="1200" baseline="30000" dirty="0">
                <a:solidFill>
                  <a:prstClr val="black"/>
                </a:solidFill>
                <a:latin typeface="+mn-lt"/>
                <a:ea typeface="+mn-ea"/>
                <a:cs typeface="+mn-cs"/>
              </a:rPr>
              <a:t>nd</a:t>
            </a:r>
            <a:r>
              <a:rPr lang="en-US" sz="1600" kern="1200" dirty="0">
                <a:solidFill>
                  <a:prstClr val="black"/>
                </a:solidFill>
                <a:latin typeface="+mn-lt"/>
                <a:ea typeface="+mn-ea"/>
                <a:cs typeface="+mn-cs"/>
              </a:rPr>
              <a:t> choice school</a:t>
            </a:r>
            <a:r>
              <a:rPr lang="en-US" sz="1600" kern="1200" dirty="0" smtClean="0">
                <a:solidFill>
                  <a:prstClr val="black"/>
                </a:solidFill>
                <a:latin typeface="+mn-lt"/>
                <a:ea typeface="+mn-ea"/>
                <a:cs typeface="+mn-cs"/>
              </a:rPr>
              <a:t>.</a:t>
            </a:r>
            <a:endParaRPr lang="en-US" sz="1600" kern="1200" dirty="0">
              <a:solidFill>
                <a:prstClr val="black"/>
              </a:solidFill>
              <a:latin typeface="+mn-lt"/>
              <a:ea typeface="+mn-ea"/>
              <a:cs typeface="+mn-cs"/>
            </a:endParaRPr>
          </a:p>
        </p:txBody>
      </p:sp>
      <p:sp>
        <p:nvSpPr>
          <p:cNvPr id="4" name="Text Placeholder 2"/>
          <p:cNvSpPr txBox="1">
            <a:spLocks/>
          </p:cNvSpPr>
          <p:nvPr/>
        </p:nvSpPr>
        <p:spPr>
          <a:xfrm>
            <a:off x="6096000" y="1417639"/>
            <a:ext cx="4947557" cy="46214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580"/>
              </a:spcBef>
              <a:buClr>
                <a:srgbClr val="D34817"/>
              </a:buClr>
              <a:buSzPct val="85000"/>
              <a:buFont typeface="Arial"/>
              <a:buNone/>
              <a:defRPr/>
            </a:pPr>
            <a:r>
              <a:rPr lang="en-US" sz="2000" b="1" kern="1200" dirty="0" smtClean="0">
                <a:solidFill>
                  <a:srgbClr val="990000"/>
                </a:solidFill>
                <a:latin typeface="+mn-lt"/>
                <a:ea typeface="+mn-ea"/>
                <a:cs typeface="+mn-cs"/>
              </a:rPr>
              <a:t>La </a:t>
            </a:r>
            <a:r>
              <a:rPr lang="en-US" sz="2000" b="1" kern="1200" dirty="0" err="1" smtClean="0">
                <a:solidFill>
                  <a:srgbClr val="990000"/>
                </a:solidFill>
                <a:latin typeface="+mn-lt"/>
                <a:ea typeface="+mn-ea"/>
                <a:cs typeface="+mn-cs"/>
              </a:rPr>
              <a:t>lotería</a:t>
            </a:r>
            <a:r>
              <a:rPr lang="en-US" sz="2000" b="1" kern="1200" dirty="0" smtClean="0">
                <a:solidFill>
                  <a:srgbClr val="990000"/>
                </a:solidFill>
                <a:latin typeface="+mn-lt"/>
                <a:ea typeface="+mn-ea"/>
                <a:cs typeface="+mn-cs"/>
              </a:rPr>
              <a:t> de kindergarten se </a:t>
            </a:r>
            <a:r>
              <a:rPr lang="en-US" sz="2000" b="1" kern="1200" dirty="0" err="1" smtClean="0">
                <a:solidFill>
                  <a:srgbClr val="990000"/>
                </a:solidFill>
                <a:latin typeface="+mn-lt"/>
                <a:ea typeface="+mn-ea"/>
                <a:cs typeface="+mn-cs"/>
              </a:rPr>
              <a:t>llevará</a:t>
            </a:r>
            <a:r>
              <a:rPr lang="en-US" sz="2000" b="1" kern="1200" dirty="0" smtClean="0">
                <a:solidFill>
                  <a:srgbClr val="990000"/>
                </a:solidFill>
                <a:latin typeface="+mn-lt"/>
                <a:ea typeface="+mn-ea"/>
                <a:cs typeface="+mn-cs"/>
              </a:rPr>
              <a:t> a </a:t>
            </a:r>
            <a:r>
              <a:rPr lang="en-US" sz="2000" b="1" kern="1200" dirty="0" err="1" smtClean="0">
                <a:solidFill>
                  <a:srgbClr val="990000"/>
                </a:solidFill>
                <a:latin typeface="+mn-lt"/>
                <a:ea typeface="+mn-ea"/>
                <a:cs typeface="+mn-cs"/>
              </a:rPr>
              <a:t>cabo</a:t>
            </a:r>
            <a:r>
              <a:rPr lang="en-US" sz="2000" b="1" kern="1200" dirty="0" smtClean="0">
                <a:solidFill>
                  <a:srgbClr val="990000"/>
                </a:solidFill>
                <a:latin typeface="+mn-lt"/>
                <a:ea typeface="+mn-ea"/>
                <a:cs typeface="+mn-cs"/>
              </a:rPr>
              <a:t> el 7 de </a:t>
            </a:r>
            <a:r>
              <a:rPr lang="en-US" sz="2000" b="1" kern="1200" dirty="0" err="1" smtClean="0">
                <a:solidFill>
                  <a:srgbClr val="990000"/>
                </a:solidFill>
                <a:latin typeface="+mn-lt"/>
                <a:ea typeface="+mn-ea"/>
                <a:cs typeface="+mn-cs"/>
              </a:rPr>
              <a:t>junio</a:t>
            </a:r>
            <a:r>
              <a:rPr lang="en-US" sz="2000" b="1" kern="1200" dirty="0" smtClean="0">
                <a:solidFill>
                  <a:srgbClr val="990000"/>
                </a:solidFill>
                <a:latin typeface="+mn-lt"/>
                <a:ea typeface="+mn-ea"/>
                <a:cs typeface="+mn-cs"/>
              </a:rPr>
              <a:t> de 2023</a:t>
            </a:r>
          </a:p>
          <a:p>
            <a:pPr marL="341313" lvl="1" indent="-163513">
              <a:spcBef>
                <a:spcPts val="1800"/>
              </a:spcBef>
              <a:spcAft>
                <a:spcPts val="600"/>
              </a:spcAft>
              <a:buClr>
                <a:srgbClr val="9B2D1F"/>
              </a:buClr>
              <a:buSzPct val="85000"/>
              <a:buFont typeface="Arial" pitchFamily="34" charset="0"/>
              <a:buChar char="•"/>
              <a:defRPr/>
            </a:pPr>
            <a:r>
              <a:rPr lang="es-ES" sz="1600" kern="1200" dirty="0">
                <a:solidFill>
                  <a:srgbClr val="990000"/>
                </a:solidFill>
                <a:latin typeface="+mn-lt"/>
                <a:ea typeface="+mn-ea"/>
                <a:cs typeface="+mn-cs"/>
              </a:rPr>
              <a:t>A los estudiantes se les asigna  escuela por medio de una asignación estudiantil computarizada</a:t>
            </a:r>
            <a:r>
              <a:rPr lang="en-US" sz="1600" kern="1200" dirty="0" smtClean="0">
                <a:solidFill>
                  <a:srgbClr val="990000"/>
                </a:solidFill>
                <a:latin typeface="+mn-lt"/>
                <a:ea typeface="+mn-ea"/>
                <a:cs typeface="+mn-cs"/>
              </a:rPr>
              <a:t>.</a:t>
            </a:r>
          </a:p>
          <a:p>
            <a:pPr marL="341313" lvl="1" indent="-163513">
              <a:spcBef>
                <a:spcPts val="370"/>
              </a:spcBef>
              <a:spcAft>
                <a:spcPts val="600"/>
              </a:spcAft>
              <a:buClr>
                <a:srgbClr val="9B2D1F"/>
              </a:buClr>
              <a:buSzPct val="85000"/>
              <a:buFont typeface="Arial" pitchFamily="34" charset="0"/>
              <a:buChar char="•"/>
              <a:defRPr/>
            </a:pPr>
            <a:r>
              <a:rPr lang="es-ES" sz="1600" kern="1200" dirty="0" smtClean="0">
                <a:solidFill>
                  <a:srgbClr val="990000"/>
                </a:solidFill>
                <a:latin typeface="+mn-lt"/>
                <a:ea typeface="+mn-ea"/>
                <a:cs typeface="+mn-cs"/>
              </a:rPr>
              <a:t>Si más estudiantes eligen </a:t>
            </a:r>
            <a:r>
              <a:rPr lang="es-ES" sz="1600" kern="1200" dirty="0">
                <a:solidFill>
                  <a:srgbClr val="990000"/>
                </a:solidFill>
                <a:latin typeface="+mn-lt"/>
                <a:ea typeface="+mn-ea"/>
                <a:cs typeface="+mn-cs"/>
              </a:rPr>
              <a:t>una escuela y no hay los suficientes asientos disponibles, entonces habrá un proceso de asignación al azar para ubicar a los estudiantes en las escuelas. Por lo general, le </a:t>
            </a:r>
            <a:r>
              <a:rPr lang="es-ES" sz="1600" kern="1200" dirty="0" smtClean="0">
                <a:solidFill>
                  <a:srgbClr val="990000"/>
                </a:solidFill>
                <a:latin typeface="+mn-lt"/>
                <a:ea typeface="+mn-ea"/>
                <a:cs typeface="+mn-cs"/>
              </a:rPr>
              <a:t>llamamos </a:t>
            </a:r>
            <a:r>
              <a:rPr lang="es-ES" sz="1600" kern="1200" dirty="0">
                <a:solidFill>
                  <a:srgbClr val="990000"/>
                </a:solidFill>
                <a:latin typeface="+mn-lt"/>
                <a:ea typeface="+mn-ea"/>
                <a:cs typeface="+mn-cs"/>
              </a:rPr>
              <a:t>“Lotería</a:t>
            </a:r>
            <a:r>
              <a:rPr lang="en-US" sz="1600" kern="1200" dirty="0" smtClean="0">
                <a:solidFill>
                  <a:srgbClr val="990000"/>
                </a:solidFill>
                <a:latin typeface="+mn-lt"/>
                <a:ea typeface="+mn-ea"/>
                <a:cs typeface="+mn-cs"/>
              </a:rPr>
              <a:t>”.</a:t>
            </a:r>
          </a:p>
          <a:p>
            <a:pPr marL="341313" lvl="1" indent="-163513">
              <a:spcBef>
                <a:spcPts val="370"/>
              </a:spcBef>
              <a:spcAft>
                <a:spcPts val="600"/>
              </a:spcAft>
              <a:buClr>
                <a:srgbClr val="9B2D1F"/>
              </a:buClr>
              <a:buSzPct val="85000"/>
              <a:buFont typeface="Arial" pitchFamily="34" charset="0"/>
              <a:buChar char="•"/>
              <a:defRPr/>
            </a:pPr>
            <a:r>
              <a:rPr lang="es-ES" sz="1600" kern="1200" dirty="0">
                <a:solidFill>
                  <a:srgbClr val="990000"/>
                </a:solidFill>
                <a:latin typeface="+mn-lt"/>
                <a:ea typeface="+mn-ea"/>
                <a:cs typeface="+mn-cs"/>
              </a:rPr>
              <a:t>Los </a:t>
            </a:r>
            <a:r>
              <a:rPr lang="es-ES" sz="1600" kern="1200" dirty="0" smtClean="0">
                <a:solidFill>
                  <a:srgbClr val="990000"/>
                </a:solidFill>
                <a:latin typeface="+mn-lt"/>
                <a:ea typeface="+mn-ea"/>
                <a:cs typeface="+mn-cs"/>
              </a:rPr>
              <a:t>estudiantes elegidos </a:t>
            </a:r>
            <a:r>
              <a:rPr lang="es-ES" sz="1600" kern="1200" dirty="0">
                <a:solidFill>
                  <a:srgbClr val="990000"/>
                </a:solidFill>
                <a:latin typeface="+mn-lt"/>
                <a:ea typeface="+mn-ea"/>
                <a:cs typeface="+mn-cs"/>
              </a:rPr>
              <a:t>al azar al principio de este proceso son asignados a la escuela de su primera elección hasta </a:t>
            </a:r>
            <a:r>
              <a:rPr lang="es-ES" sz="1600" kern="1200" dirty="0" smtClean="0">
                <a:solidFill>
                  <a:srgbClr val="990000"/>
                </a:solidFill>
                <a:latin typeface="+mn-lt"/>
                <a:ea typeface="+mn-ea"/>
                <a:cs typeface="+mn-cs"/>
              </a:rPr>
              <a:t>que se llenen los lugares.</a:t>
            </a:r>
            <a:endParaRPr lang="es-ES" sz="1600" kern="1200" dirty="0">
              <a:solidFill>
                <a:srgbClr val="990000"/>
              </a:solidFill>
              <a:latin typeface="+mn-lt"/>
              <a:ea typeface="+mn-ea"/>
              <a:cs typeface="+mn-cs"/>
            </a:endParaRPr>
          </a:p>
          <a:p>
            <a:pPr marL="341313" lvl="1" indent="-163513">
              <a:spcBef>
                <a:spcPts val="370"/>
              </a:spcBef>
              <a:spcAft>
                <a:spcPts val="600"/>
              </a:spcAft>
              <a:buClr>
                <a:srgbClr val="9B2D1F"/>
              </a:buClr>
              <a:buSzPct val="85000"/>
              <a:buFont typeface="Arial" pitchFamily="34" charset="0"/>
              <a:buChar char="•"/>
              <a:defRPr/>
            </a:pPr>
            <a:r>
              <a:rPr lang="es-ES" sz="1600" kern="1200" dirty="0">
                <a:solidFill>
                  <a:srgbClr val="990000"/>
                </a:solidFill>
                <a:latin typeface="+mn-lt"/>
                <a:ea typeface="+mn-ea"/>
                <a:cs typeface="+mn-cs"/>
              </a:rPr>
              <a:t>Aquellos que no fueron </a:t>
            </a:r>
            <a:r>
              <a:rPr lang="es-ES" sz="1600" kern="1200" dirty="0" smtClean="0">
                <a:solidFill>
                  <a:srgbClr val="990000"/>
                </a:solidFill>
                <a:latin typeface="+mn-lt"/>
                <a:ea typeface="+mn-ea"/>
                <a:cs typeface="+mn-cs"/>
              </a:rPr>
              <a:t>asignados de acuerdo a </a:t>
            </a:r>
            <a:r>
              <a:rPr lang="es-ES" sz="1600" kern="1200" dirty="0">
                <a:solidFill>
                  <a:srgbClr val="990000"/>
                </a:solidFill>
                <a:latin typeface="+mn-lt"/>
                <a:ea typeface="+mn-ea"/>
                <a:cs typeface="+mn-cs"/>
              </a:rPr>
              <a:t>su </a:t>
            </a:r>
            <a:r>
              <a:rPr lang="es-ES" sz="1600" kern="1200" dirty="0" smtClean="0">
                <a:solidFill>
                  <a:srgbClr val="990000"/>
                </a:solidFill>
                <a:latin typeface="+mn-lt"/>
                <a:ea typeface="+mn-ea"/>
                <a:cs typeface="+mn-cs"/>
              </a:rPr>
              <a:t>primera elección durante </a:t>
            </a:r>
            <a:r>
              <a:rPr lang="es-ES" sz="1600" kern="1200" dirty="0">
                <a:solidFill>
                  <a:srgbClr val="990000"/>
                </a:solidFill>
                <a:latin typeface="+mn-lt"/>
                <a:ea typeface="+mn-ea"/>
                <a:cs typeface="+mn-cs"/>
              </a:rPr>
              <a:t>la primera </a:t>
            </a:r>
            <a:r>
              <a:rPr lang="es-ES" sz="1600" kern="1200" dirty="0" smtClean="0">
                <a:solidFill>
                  <a:srgbClr val="990000"/>
                </a:solidFill>
                <a:latin typeface="+mn-lt"/>
                <a:ea typeface="+mn-ea"/>
                <a:cs typeface="+mn-cs"/>
              </a:rPr>
              <a:t>ronda se les considera </a:t>
            </a:r>
            <a:r>
              <a:rPr lang="es-ES" sz="1600" kern="1200" dirty="0">
                <a:solidFill>
                  <a:srgbClr val="990000"/>
                </a:solidFill>
                <a:latin typeface="+mn-lt"/>
                <a:ea typeface="+mn-ea"/>
                <a:cs typeface="+mn-cs"/>
              </a:rPr>
              <a:t>en la segunda ronda para sus escuelas de </a:t>
            </a:r>
            <a:r>
              <a:rPr lang="es-ES" sz="1600" kern="1200" dirty="0" smtClean="0">
                <a:solidFill>
                  <a:srgbClr val="990000"/>
                </a:solidFill>
                <a:latin typeface="+mn-lt"/>
                <a:ea typeface="+mn-ea"/>
                <a:cs typeface="+mn-cs"/>
              </a:rPr>
              <a:t>segunda elección </a:t>
            </a:r>
            <a:r>
              <a:rPr lang="es-ES" sz="1600" kern="1200" dirty="0">
                <a:solidFill>
                  <a:srgbClr val="990000"/>
                </a:solidFill>
                <a:latin typeface="+mn-lt"/>
                <a:ea typeface="+mn-ea"/>
                <a:cs typeface="+mn-cs"/>
              </a:rPr>
              <a:t>si todavía hay cupos disponibles en </a:t>
            </a:r>
            <a:r>
              <a:rPr lang="es-ES" sz="1600" kern="1200" dirty="0" smtClean="0">
                <a:solidFill>
                  <a:srgbClr val="990000"/>
                </a:solidFill>
                <a:latin typeface="+mn-lt"/>
                <a:ea typeface="+mn-ea"/>
                <a:cs typeface="+mn-cs"/>
              </a:rPr>
              <a:t>la segunda escuela de su elección.</a:t>
            </a:r>
            <a:endParaRPr lang="en-US" sz="1600" kern="1200" dirty="0">
              <a:solidFill>
                <a:srgbClr val="990000"/>
              </a:solidFill>
              <a:latin typeface="+mn-lt"/>
              <a:ea typeface="+mn-ea"/>
              <a:cs typeface="+mn-cs"/>
            </a:endParaRPr>
          </a:p>
        </p:txBody>
      </p:sp>
    </p:spTree>
    <p:extLst>
      <p:ext uri="{BB962C8B-B14F-4D97-AF65-F5344CB8AC3E}">
        <p14:creationId xmlns:p14="http://schemas.microsoft.com/office/powerpoint/2010/main" val="2837754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609600" y="122855"/>
            <a:ext cx="11582400" cy="1143000"/>
          </a:xfrm>
        </p:spPr>
        <p:txBody>
          <a:bodyPr/>
          <a:lstStyle/>
          <a:p>
            <a:pPr algn="l"/>
            <a:r>
              <a:rPr lang="en-US" sz="3600" dirty="0" smtClean="0">
                <a:solidFill>
                  <a:srgbClr val="990000"/>
                </a:solidFill>
                <a:latin typeface="+mj-lt"/>
                <a:sym typeface="Calibri"/>
              </a:rPr>
              <a:t>Student Registration and Placement Center</a:t>
            </a:r>
            <a:br>
              <a:rPr lang="en-US" sz="3600" dirty="0" smtClean="0">
                <a:solidFill>
                  <a:srgbClr val="990000"/>
                </a:solidFill>
                <a:latin typeface="+mj-lt"/>
                <a:sym typeface="Calibri"/>
              </a:rPr>
            </a:br>
            <a:r>
              <a:rPr lang="en-US" sz="3200" dirty="0" smtClean="0">
                <a:solidFill>
                  <a:schemeClr val="tx1"/>
                </a:solidFill>
                <a:latin typeface="+mj-lt"/>
              </a:rPr>
              <a:t>Centro de </a:t>
            </a:r>
            <a:r>
              <a:rPr lang="en-US" sz="3200" dirty="0" err="1" smtClean="0">
                <a:solidFill>
                  <a:schemeClr val="tx1"/>
                </a:solidFill>
                <a:latin typeface="+mj-lt"/>
              </a:rPr>
              <a:t>Inscripción</a:t>
            </a:r>
            <a:r>
              <a:rPr lang="en-US" sz="3200" dirty="0" smtClean="0">
                <a:solidFill>
                  <a:schemeClr val="tx1"/>
                </a:solidFill>
                <a:latin typeface="+mj-lt"/>
              </a:rPr>
              <a:t> y </a:t>
            </a:r>
            <a:r>
              <a:rPr lang="en-US" sz="3200" dirty="0" err="1" smtClean="0">
                <a:solidFill>
                  <a:schemeClr val="tx1"/>
                </a:solidFill>
                <a:latin typeface="+mj-lt"/>
              </a:rPr>
              <a:t>Asignación</a:t>
            </a:r>
            <a:r>
              <a:rPr lang="en-US" sz="3200" dirty="0" smtClean="0">
                <a:solidFill>
                  <a:schemeClr val="tx1"/>
                </a:solidFill>
                <a:latin typeface="+mj-lt"/>
              </a:rPr>
              <a:t> </a:t>
            </a:r>
            <a:r>
              <a:rPr lang="en-US" sz="3200" dirty="0" err="1" smtClean="0">
                <a:solidFill>
                  <a:schemeClr val="tx1"/>
                </a:solidFill>
                <a:latin typeface="+mj-lt"/>
              </a:rPr>
              <a:t>Estudiantil</a:t>
            </a:r>
            <a:r>
              <a:rPr lang="en-US" sz="3200" dirty="0" smtClean="0">
                <a:solidFill>
                  <a:schemeClr val="tx1"/>
                </a:solidFill>
                <a:latin typeface="+mj-lt"/>
              </a:rPr>
              <a:t> </a:t>
            </a:r>
            <a:endParaRPr lang="en-US" sz="3200" dirty="0">
              <a:solidFill>
                <a:schemeClr val="tx1"/>
              </a:solidFill>
              <a:latin typeface="+mj-lt"/>
              <a:sym typeface="Calibri"/>
            </a:endParaRPr>
          </a:p>
        </p:txBody>
      </p:sp>
      <p:pic>
        <p:nvPicPr>
          <p:cNvPr id="169" name="Google Shape;169;p26"/>
          <p:cNvPicPr preferRelativeResize="0"/>
          <p:nvPr/>
        </p:nvPicPr>
        <p:blipFill rotWithShape="1">
          <a:blip r:embed="rId3">
            <a:alphaModFix/>
          </a:blip>
          <a:srcRect/>
          <a:stretch/>
        </p:blipFill>
        <p:spPr>
          <a:xfrm>
            <a:off x="6115175" y="1514763"/>
            <a:ext cx="5804283" cy="5190836"/>
          </a:xfrm>
          <a:prstGeom prst="rect">
            <a:avLst/>
          </a:prstGeom>
          <a:noFill/>
          <a:ln>
            <a:noFill/>
          </a:ln>
        </p:spPr>
      </p:pic>
      <p:sp>
        <p:nvSpPr>
          <p:cNvPr id="5" name="Text Placeholder 8"/>
          <p:cNvSpPr>
            <a:spLocks noGrp="1"/>
          </p:cNvSpPr>
          <p:nvPr>
            <p:ph type="body" idx="1"/>
          </p:nvPr>
        </p:nvSpPr>
        <p:spPr>
          <a:xfrm>
            <a:off x="762000" y="1766620"/>
            <a:ext cx="5384800" cy="2010723"/>
          </a:xfrm>
        </p:spPr>
        <p:txBody>
          <a:bodyPr/>
          <a:lstStyle/>
          <a:p>
            <a:pPr marL="50800" indent="0">
              <a:lnSpc>
                <a:spcPct val="90000"/>
              </a:lnSpc>
              <a:buNone/>
            </a:pPr>
            <a:r>
              <a:rPr lang="en-US" sz="2400" dirty="0" smtClean="0">
                <a:latin typeface="+mn-lt"/>
              </a:rPr>
              <a:t>We are located at:</a:t>
            </a:r>
            <a:endParaRPr lang="en-US" sz="2400" b="1" dirty="0">
              <a:latin typeface="+mn-lt"/>
            </a:endParaRPr>
          </a:p>
          <a:p>
            <a:pPr marL="50800" indent="0" algn="ctr">
              <a:lnSpc>
                <a:spcPct val="90000"/>
              </a:lnSpc>
              <a:buNone/>
            </a:pPr>
            <a:r>
              <a:rPr lang="en-US" sz="2400" b="1" dirty="0" smtClean="0">
                <a:latin typeface="+mn-lt"/>
              </a:rPr>
              <a:t>The </a:t>
            </a:r>
            <a:r>
              <a:rPr lang="en-US" sz="2400" b="1" dirty="0">
                <a:latin typeface="+mn-lt"/>
              </a:rPr>
              <a:t>Student Registration and </a:t>
            </a:r>
            <a:r>
              <a:rPr lang="en-US" sz="2400" b="1" dirty="0" smtClean="0">
                <a:latin typeface="+mn-lt"/>
              </a:rPr>
              <a:t>Placement </a:t>
            </a:r>
            <a:r>
              <a:rPr lang="en-US" sz="2400" b="1" dirty="0">
                <a:latin typeface="+mn-lt"/>
              </a:rPr>
              <a:t>Center</a:t>
            </a:r>
            <a:endParaRPr lang="en-US" sz="2400" dirty="0">
              <a:latin typeface="+mn-lt"/>
            </a:endParaRPr>
          </a:p>
          <a:p>
            <a:pPr marL="50800" indent="0" algn="ctr">
              <a:lnSpc>
                <a:spcPct val="90000"/>
              </a:lnSpc>
              <a:buNone/>
            </a:pPr>
            <a:r>
              <a:rPr lang="en-US" sz="1600" dirty="0">
                <a:latin typeface="+mn-lt"/>
              </a:rPr>
              <a:t>325 Ocean Street, Providence, Rhode Island 02905</a:t>
            </a:r>
          </a:p>
          <a:p>
            <a:pPr marL="50800" indent="0" algn="ctr">
              <a:lnSpc>
                <a:spcPct val="90000"/>
              </a:lnSpc>
              <a:buNone/>
            </a:pPr>
            <a:r>
              <a:rPr lang="en-US" sz="1600" dirty="0">
                <a:latin typeface="+mn-lt"/>
              </a:rPr>
              <a:t>(behind the B.J. Clanton Complex)</a:t>
            </a:r>
          </a:p>
          <a:p>
            <a:pPr>
              <a:buSzPts val="1800"/>
            </a:pPr>
            <a:endParaRPr lang="en-US" sz="1600" dirty="0"/>
          </a:p>
          <a:p>
            <a:endParaRPr lang="en-US" dirty="0"/>
          </a:p>
        </p:txBody>
      </p:sp>
      <p:sp>
        <p:nvSpPr>
          <p:cNvPr id="10" name="Text Placeholder 8"/>
          <p:cNvSpPr>
            <a:spLocks noGrp="1"/>
          </p:cNvSpPr>
          <p:nvPr>
            <p:ph type="body" idx="1"/>
          </p:nvPr>
        </p:nvSpPr>
        <p:spPr>
          <a:xfrm>
            <a:off x="892629" y="3874468"/>
            <a:ext cx="5384800" cy="2010723"/>
          </a:xfrm>
        </p:spPr>
        <p:txBody>
          <a:bodyPr/>
          <a:lstStyle/>
          <a:p>
            <a:pPr marL="50800" indent="0">
              <a:lnSpc>
                <a:spcPct val="90000"/>
              </a:lnSpc>
              <a:buNone/>
            </a:pPr>
            <a:r>
              <a:rPr lang="en-US" sz="2400" dirty="0" err="1" smtClean="0">
                <a:solidFill>
                  <a:srgbClr val="990000"/>
                </a:solidFill>
                <a:latin typeface="+mn-lt"/>
              </a:rPr>
              <a:t>Estamos</a:t>
            </a:r>
            <a:r>
              <a:rPr lang="en-US" sz="2400" dirty="0" smtClean="0">
                <a:solidFill>
                  <a:srgbClr val="990000"/>
                </a:solidFill>
                <a:latin typeface="+mn-lt"/>
              </a:rPr>
              <a:t> </a:t>
            </a:r>
            <a:r>
              <a:rPr lang="en-US" sz="2400" dirty="0" err="1" smtClean="0">
                <a:solidFill>
                  <a:srgbClr val="990000"/>
                </a:solidFill>
                <a:latin typeface="+mn-lt"/>
              </a:rPr>
              <a:t>ubicados</a:t>
            </a:r>
            <a:r>
              <a:rPr lang="en-US" sz="2400" dirty="0" smtClean="0">
                <a:solidFill>
                  <a:srgbClr val="990000"/>
                </a:solidFill>
                <a:latin typeface="+mn-lt"/>
              </a:rPr>
              <a:t> </a:t>
            </a:r>
            <a:r>
              <a:rPr lang="en-US" sz="2400" dirty="0" err="1" smtClean="0">
                <a:solidFill>
                  <a:srgbClr val="990000"/>
                </a:solidFill>
                <a:latin typeface="+mn-lt"/>
              </a:rPr>
              <a:t>en</a:t>
            </a:r>
            <a:r>
              <a:rPr lang="en-US" sz="2400" dirty="0" smtClean="0">
                <a:solidFill>
                  <a:srgbClr val="990000"/>
                </a:solidFill>
                <a:latin typeface="+mn-lt"/>
              </a:rPr>
              <a:t>:</a:t>
            </a:r>
          </a:p>
          <a:p>
            <a:pPr marL="50800" indent="0">
              <a:lnSpc>
                <a:spcPct val="90000"/>
              </a:lnSpc>
              <a:buNone/>
            </a:pPr>
            <a:r>
              <a:rPr lang="en-US" sz="2400" b="1" dirty="0" smtClean="0">
                <a:solidFill>
                  <a:srgbClr val="990000"/>
                </a:solidFill>
                <a:latin typeface="+mn-lt"/>
              </a:rPr>
              <a:t>      Centro de </a:t>
            </a:r>
            <a:r>
              <a:rPr lang="en-US" sz="2400" b="1" dirty="0" err="1" smtClean="0">
                <a:solidFill>
                  <a:srgbClr val="990000"/>
                </a:solidFill>
                <a:latin typeface="+mn-lt"/>
              </a:rPr>
              <a:t>Inscripción</a:t>
            </a:r>
            <a:r>
              <a:rPr lang="en-US" sz="2400" b="1" dirty="0" smtClean="0">
                <a:solidFill>
                  <a:srgbClr val="990000"/>
                </a:solidFill>
                <a:latin typeface="+mn-lt"/>
              </a:rPr>
              <a:t> y   	</a:t>
            </a:r>
            <a:r>
              <a:rPr lang="en-US" sz="2400" b="1" dirty="0" err="1" smtClean="0">
                <a:solidFill>
                  <a:srgbClr val="990000"/>
                </a:solidFill>
                <a:latin typeface="+mn-lt"/>
              </a:rPr>
              <a:t>Asignación</a:t>
            </a:r>
            <a:r>
              <a:rPr lang="en-US" sz="2400" b="1" dirty="0" smtClean="0">
                <a:solidFill>
                  <a:srgbClr val="990000"/>
                </a:solidFill>
                <a:latin typeface="+mn-lt"/>
              </a:rPr>
              <a:t> </a:t>
            </a:r>
            <a:r>
              <a:rPr lang="en-US" sz="2400" b="1" dirty="0" err="1" smtClean="0">
                <a:solidFill>
                  <a:srgbClr val="990000"/>
                </a:solidFill>
                <a:latin typeface="+mn-lt"/>
              </a:rPr>
              <a:t>Estudiantil</a:t>
            </a:r>
            <a:endParaRPr lang="en-US" sz="2400" b="1" dirty="0">
              <a:solidFill>
                <a:srgbClr val="990000"/>
              </a:solidFill>
              <a:latin typeface="+mn-lt"/>
            </a:endParaRPr>
          </a:p>
          <a:p>
            <a:pPr marL="50800" indent="0" algn="ctr">
              <a:lnSpc>
                <a:spcPct val="90000"/>
              </a:lnSpc>
              <a:buNone/>
            </a:pPr>
            <a:r>
              <a:rPr lang="en-US" sz="1600" dirty="0" smtClean="0">
                <a:solidFill>
                  <a:srgbClr val="990000"/>
                </a:solidFill>
                <a:latin typeface="+mn-lt"/>
              </a:rPr>
              <a:t>325 </a:t>
            </a:r>
            <a:r>
              <a:rPr lang="en-US" sz="1600" dirty="0">
                <a:solidFill>
                  <a:srgbClr val="990000"/>
                </a:solidFill>
                <a:latin typeface="+mn-lt"/>
              </a:rPr>
              <a:t>Ocean Street, Providence, Rhode Island 02905</a:t>
            </a:r>
          </a:p>
          <a:p>
            <a:pPr marL="50800" indent="0" algn="ctr">
              <a:lnSpc>
                <a:spcPct val="90000"/>
              </a:lnSpc>
              <a:buNone/>
            </a:pPr>
            <a:r>
              <a:rPr lang="en-US" sz="1600" dirty="0" smtClean="0">
                <a:solidFill>
                  <a:srgbClr val="990000"/>
                </a:solidFill>
                <a:latin typeface="+mn-lt"/>
              </a:rPr>
              <a:t>(</a:t>
            </a:r>
            <a:r>
              <a:rPr lang="en-US" sz="1600" dirty="0" err="1" smtClean="0">
                <a:solidFill>
                  <a:srgbClr val="990000"/>
                </a:solidFill>
                <a:latin typeface="+mn-lt"/>
              </a:rPr>
              <a:t>Atrás</a:t>
            </a:r>
            <a:r>
              <a:rPr lang="en-US" sz="1600" dirty="0" smtClean="0">
                <a:solidFill>
                  <a:srgbClr val="990000"/>
                </a:solidFill>
                <a:latin typeface="+mn-lt"/>
              </a:rPr>
              <a:t> de  </a:t>
            </a:r>
            <a:r>
              <a:rPr lang="en-US" sz="1600" dirty="0">
                <a:solidFill>
                  <a:srgbClr val="990000"/>
                </a:solidFill>
                <a:latin typeface="+mn-lt"/>
              </a:rPr>
              <a:t>B.J. Clanton Complex)</a:t>
            </a:r>
          </a:p>
          <a:p>
            <a:pPr>
              <a:buSzPts val="1800"/>
            </a:pPr>
            <a:endParaRPr lang="en-US" sz="1600"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43450" y="-9525"/>
            <a:ext cx="7448549" cy="6877050"/>
          </a:xfrm>
          <a:prstGeom prst="rect">
            <a:avLst/>
          </a:prstGeom>
        </p:spPr>
      </p:pic>
      <p:sp>
        <p:nvSpPr>
          <p:cNvPr id="6" name="Rectangle 5"/>
          <p:cNvSpPr/>
          <p:nvPr/>
        </p:nvSpPr>
        <p:spPr>
          <a:xfrm>
            <a:off x="352425" y="428624"/>
            <a:ext cx="10348231" cy="609736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Google Shape;244;p36"/>
          <p:cNvSpPr txBox="1"/>
          <p:nvPr/>
        </p:nvSpPr>
        <p:spPr>
          <a:xfrm>
            <a:off x="685802" y="2205026"/>
            <a:ext cx="4795155" cy="1862149"/>
          </a:xfrm>
          <a:prstGeom prst="rect">
            <a:avLst/>
          </a:prstGeom>
          <a:noFill/>
          <a:ln>
            <a:noFill/>
          </a:ln>
        </p:spPr>
        <p:txBody>
          <a:bodyPr spcFirstLastPara="1" wrap="square" lIns="91425" tIns="45700" rIns="91425" bIns="45700" anchor="t" anchorCtr="0">
            <a:noAutofit/>
          </a:bodyPr>
          <a:lstStyle/>
          <a:p>
            <a:pPr marL="457200" lvl="1" indent="-457200">
              <a:spcAft>
                <a:spcPts val="1200"/>
              </a:spcAft>
              <a:buClr>
                <a:srgbClr val="C00000"/>
              </a:buClr>
              <a:buFont typeface="Arial" panose="020B0604020202020204" pitchFamily="34" charset="0"/>
              <a:buChar char="•"/>
              <a:defRPr/>
            </a:pPr>
            <a:r>
              <a:rPr lang="en-US" sz="1600" kern="1200" dirty="0">
                <a:solidFill>
                  <a:prstClr val="black"/>
                </a:solidFill>
                <a:latin typeface="+mn-lt"/>
              </a:rPr>
              <a:t>If seats are not available at the 2</a:t>
            </a:r>
            <a:r>
              <a:rPr lang="en-US" sz="1600" kern="1200" baseline="30000" dirty="0">
                <a:solidFill>
                  <a:prstClr val="black"/>
                </a:solidFill>
                <a:latin typeface="+mn-lt"/>
              </a:rPr>
              <a:t>nd</a:t>
            </a:r>
            <a:r>
              <a:rPr lang="en-US" sz="1600" kern="1200" dirty="0">
                <a:solidFill>
                  <a:prstClr val="black"/>
                </a:solidFill>
                <a:latin typeface="+mn-lt"/>
              </a:rPr>
              <a:t> choice school, then in the third round, the 3</a:t>
            </a:r>
            <a:r>
              <a:rPr lang="en-US" sz="1600" kern="1200" baseline="30000" dirty="0">
                <a:solidFill>
                  <a:prstClr val="black"/>
                </a:solidFill>
                <a:latin typeface="+mn-lt"/>
              </a:rPr>
              <a:t>rd</a:t>
            </a:r>
            <a:r>
              <a:rPr lang="en-US" sz="1600" kern="1200" dirty="0">
                <a:solidFill>
                  <a:prstClr val="black"/>
                </a:solidFill>
                <a:latin typeface="+mn-lt"/>
              </a:rPr>
              <a:t> choice school will be considered.  If no seats are available at the 3</a:t>
            </a:r>
            <a:r>
              <a:rPr lang="en-US" sz="1600" kern="1200" baseline="30000" dirty="0">
                <a:solidFill>
                  <a:prstClr val="black"/>
                </a:solidFill>
                <a:latin typeface="+mn-lt"/>
              </a:rPr>
              <a:t>rd</a:t>
            </a:r>
            <a:r>
              <a:rPr lang="en-US" sz="1600" kern="1200" dirty="0">
                <a:solidFill>
                  <a:prstClr val="black"/>
                </a:solidFill>
                <a:latin typeface="+mn-lt"/>
              </a:rPr>
              <a:t> choice school, then in the fourth round  the 4</a:t>
            </a:r>
            <a:r>
              <a:rPr lang="en-US" sz="1600" kern="1200" baseline="30000" dirty="0">
                <a:solidFill>
                  <a:prstClr val="black"/>
                </a:solidFill>
                <a:latin typeface="+mn-lt"/>
              </a:rPr>
              <a:t>th</a:t>
            </a:r>
            <a:r>
              <a:rPr lang="en-US" sz="1600" kern="1200" dirty="0">
                <a:solidFill>
                  <a:prstClr val="black"/>
                </a:solidFill>
                <a:latin typeface="+mn-lt"/>
              </a:rPr>
              <a:t> choice school will be considered.</a:t>
            </a:r>
          </a:p>
          <a:p>
            <a:pPr marL="457200" indent="-457200">
              <a:spcAft>
                <a:spcPts val="1200"/>
              </a:spcAft>
              <a:buClr>
                <a:srgbClr val="C00000"/>
              </a:buClr>
              <a:buFont typeface="Arial" panose="020B0604020202020204" pitchFamily="34" charset="0"/>
              <a:buChar char="•"/>
              <a:defRPr/>
            </a:pPr>
            <a:r>
              <a:rPr lang="en-US" sz="1600" dirty="0" smtClean="0">
                <a:latin typeface="+mn-lt"/>
              </a:rPr>
              <a:t>If </a:t>
            </a:r>
            <a:r>
              <a:rPr lang="en-US" sz="1600" dirty="0">
                <a:latin typeface="+mn-lt"/>
              </a:rPr>
              <a:t>none of the choices are available after the 4</a:t>
            </a:r>
            <a:r>
              <a:rPr lang="en-US" sz="1600" baseline="30000" dirty="0">
                <a:latin typeface="+mn-lt"/>
              </a:rPr>
              <a:t>th</a:t>
            </a:r>
            <a:r>
              <a:rPr lang="en-US" sz="1600" dirty="0">
                <a:latin typeface="+mn-lt"/>
              </a:rPr>
              <a:t> round, then a student will be assigned to the nearest school to his/her home that has seats available</a:t>
            </a:r>
            <a:r>
              <a:rPr lang="en-US" sz="1600" dirty="0" smtClean="0">
                <a:latin typeface="+mn-lt"/>
              </a:rPr>
              <a:t>.</a:t>
            </a:r>
            <a:endParaRPr lang="en-US" sz="1600" dirty="0">
              <a:latin typeface="+mn-lt"/>
            </a:endParaRPr>
          </a:p>
          <a:p>
            <a:pPr marL="457200" indent="-457200">
              <a:spcAft>
                <a:spcPts val="1200"/>
              </a:spcAft>
              <a:buClr>
                <a:srgbClr val="C00000"/>
              </a:buClr>
              <a:buFont typeface="Arial" panose="020B0604020202020204" pitchFamily="34" charset="0"/>
              <a:buChar char="•"/>
              <a:defRPr/>
            </a:pPr>
            <a:r>
              <a:rPr lang="en-US" sz="1600" dirty="0">
                <a:latin typeface="+mn-lt"/>
              </a:rPr>
              <a:t>Notifications of assignments will be sent out by mail and also be available online on the PPSD student assignment finder.</a:t>
            </a:r>
          </a:p>
          <a:p>
            <a:endParaRPr sz="1600" dirty="0">
              <a:latin typeface="+mn-lt"/>
            </a:endParaRPr>
          </a:p>
        </p:txBody>
      </p:sp>
      <p:cxnSp>
        <p:nvCxnSpPr>
          <p:cNvPr id="8" name="Straight Connector 7"/>
          <p:cNvCxnSpPr/>
          <p:nvPr/>
        </p:nvCxnSpPr>
        <p:spPr>
          <a:xfrm>
            <a:off x="-57150" y="1790700"/>
            <a:ext cx="9601200" cy="0"/>
          </a:xfrm>
          <a:prstGeom prst="line">
            <a:avLst/>
          </a:prstGeom>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0" y="1047750"/>
            <a:ext cx="4743450" cy="61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Google Shape;243;p36"/>
          <p:cNvSpPr txBox="1">
            <a:spLocks noGrp="1"/>
          </p:cNvSpPr>
          <p:nvPr>
            <p:ph type="title"/>
          </p:nvPr>
        </p:nvSpPr>
        <p:spPr>
          <a:xfrm>
            <a:off x="552450" y="827088"/>
            <a:ext cx="10972800" cy="1143000"/>
          </a:xfrm>
          <a:prstGeom prst="rect">
            <a:avLst/>
          </a:prstGeom>
          <a:noFill/>
          <a:ln>
            <a:noFill/>
          </a:ln>
        </p:spPr>
        <p:txBody>
          <a:bodyPr spcFirstLastPara="1" wrap="square" lIns="91425" tIns="91425" rIns="91425" bIns="91425" anchor="ctr" anchorCtr="0">
            <a:noAutofit/>
          </a:bodyPr>
          <a:lstStyle/>
          <a:p>
            <a:pPr lvl="0" algn="l">
              <a:lnSpc>
                <a:spcPct val="90000"/>
              </a:lnSpc>
              <a:buClr>
                <a:schemeClr val="dk1"/>
              </a:buClr>
            </a:pPr>
            <a:r>
              <a:rPr lang="en-US" sz="3600" dirty="0">
                <a:solidFill>
                  <a:srgbClr val="990000"/>
                </a:solidFill>
                <a:latin typeface="+mj-lt"/>
              </a:rPr>
              <a:t>Understanding the Assignment Process</a:t>
            </a:r>
            <a:r>
              <a:rPr lang="en-US" sz="3200" dirty="0"/>
              <a:t>	</a:t>
            </a:r>
            <a:r>
              <a:rPr lang="en-US" sz="3200" dirty="0" smtClean="0"/>
              <a:t/>
            </a:r>
            <a:br>
              <a:rPr lang="en-US" sz="3200" dirty="0" smtClean="0"/>
            </a:br>
            <a:r>
              <a:rPr lang="en-US" sz="3200" b="1" dirty="0" err="1" smtClean="0">
                <a:solidFill>
                  <a:srgbClr val="990000"/>
                </a:solidFill>
              </a:rPr>
              <a:t>Proceso</a:t>
            </a:r>
            <a:r>
              <a:rPr lang="en-US" sz="3200" b="1" dirty="0" smtClean="0">
                <a:solidFill>
                  <a:srgbClr val="990000"/>
                </a:solidFill>
              </a:rPr>
              <a:t> de </a:t>
            </a:r>
            <a:r>
              <a:rPr lang="en-US" sz="3200" b="1" dirty="0" err="1" smtClean="0">
                <a:solidFill>
                  <a:srgbClr val="990000"/>
                </a:solidFill>
              </a:rPr>
              <a:t>asignación</a:t>
            </a:r>
            <a:endParaRPr sz="3000" b="1" dirty="0">
              <a:solidFill>
                <a:srgbClr val="990000"/>
              </a:solidFill>
              <a:sym typeface="Calibri"/>
            </a:endParaRPr>
          </a:p>
        </p:txBody>
      </p:sp>
      <p:sp>
        <p:nvSpPr>
          <p:cNvPr id="9" name="Google Shape;244;p36"/>
          <p:cNvSpPr txBox="1"/>
          <p:nvPr/>
        </p:nvSpPr>
        <p:spPr>
          <a:xfrm>
            <a:off x="5600702" y="2205025"/>
            <a:ext cx="4795155" cy="1862149"/>
          </a:xfrm>
          <a:prstGeom prst="rect">
            <a:avLst/>
          </a:prstGeom>
          <a:noFill/>
          <a:ln>
            <a:noFill/>
          </a:ln>
        </p:spPr>
        <p:txBody>
          <a:bodyPr spcFirstLastPara="1" wrap="square" lIns="91425" tIns="45700" rIns="91425" bIns="45700" anchor="t" anchorCtr="0">
            <a:noAutofit/>
          </a:bodyPr>
          <a:lstStyle/>
          <a:p>
            <a:pPr marL="457200" lvl="1" indent="-457200">
              <a:spcAft>
                <a:spcPts val="1200"/>
              </a:spcAft>
              <a:buClr>
                <a:srgbClr val="C00000"/>
              </a:buClr>
              <a:buFont typeface="Arial" panose="020B0604020202020204" pitchFamily="34" charset="0"/>
              <a:buChar char="•"/>
              <a:defRPr/>
            </a:pPr>
            <a:r>
              <a:rPr lang="es-ES" sz="1600" kern="1200" dirty="0">
                <a:solidFill>
                  <a:srgbClr val="990000"/>
                </a:solidFill>
                <a:latin typeface="+mn-lt"/>
              </a:rPr>
              <a:t>Si no hay asientos disponibles en la  segunda elección escolar, entonces en la tercera ronda, se considerará la 3era elección escolar. Si no hay asientos disponibles en la tercera elección escolar, entonces en la cuarta ronda se considerará la cuarta elección escolar.</a:t>
            </a:r>
          </a:p>
          <a:p>
            <a:pPr marL="457200" indent="-457200">
              <a:spcAft>
                <a:spcPts val="1200"/>
              </a:spcAft>
              <a:buClr>
                <a:srgbClr val="C00000"/>
              </a:buClr>
              <a:buFont typeface="Arial" panose="020B0604020202020204" pitchFamily="34" charset="0"/>
              <a:buChar char="•"/>
              <a:defRPr/>
            </a:pPr>
            <a:r>
              <a:rPr lang="es-ES" sz="1600" dirty="0">
                <a:solidFill>
                  <a:srgbClr val="990000"/>
                </a:solidFill>
                <a:latin typeface="+mn-lt"/>
              </a:rPr>
              <a:t>Si ninguna de las opciones están disponibles después de la </a:t>
            </a:r>
            <a:r>
              <a:rPr lang="es-ES" sz="1600" dirty="0" smtClean="0">
                <a:solidFill>
                  <a:srgbClr val="990000"/>
                </a:solidFill>
                <a:latin typeface="+mn-lt"/>
              </a:rPr>
              <a:t>4ta. </a:t>
            </a:r>
            <a:r>
              <a:rPr lang="es-ES" sz="1600" dirty="0">
                <a:solidFill>
                  <a:srgbClr val="990000"/>
                </a:solidFill>
                <a:latin typeface="+mn-lt"/>
              </a:rPr>
              <a:t>ronda, entonces el estudiante será asignado a la escuela más cercana a su casa y con asientos disponibles.</a:t>
            </a:r>
          </a:p>
          <a:p>
            <a:pPr marL="457200" indent="-457200">
              <a:spcAft>
                <a:spcPts val="1200"/>
              </a:spcAft>
              <a:buClr>
                <a:srgbClr val="C00000"/>
              </a:buClr>
              <a:buFont typeface="Arial" panose="020B0604020202020204" pitchFamily="34" charset="0"/>
              <a:buChar char="•"/>
              <a:defRPr/>
            </a:pPr>
            <a:r>
              <a:rPr lang="en-US" sz="1600" dirty="0" smtClean="0">
                <a:solidFill>
                  <a:srgbClr val="990000"/>
                </a:solidFill>
                <a:latin typeface="+mn-lt"/>
              </a:rPr>
              <a:t>Las </a:t>
            </a:r>
            <a:r>
              <a:rPr lang="en-US" sz="1600" dirty="0" err="1" smtClean="0">
                <a:solidFill>
                  <a:srgbClr val="990000"/>
                </a:solidFill>
                <a:latin typeface="+mn-lt"/>
              </a:rPr>
              <a:t>notificaciones</a:t>
            </a:r>
            <a:r>
              <a:rPr lang="en-US" sz="1600" dirty="0" smtClean="0">
                <a:solidFill>
                  <a:srgbClr val="990000"/>
                </a:solidFill>
                <a:latin typeface="+mn-lt"/>
              </a:rPr>
              <a:t> de las </a:t>
            </a:r>
            <a:r>
              <a:rPr lang="en-US" sz="1600" dirty="0" err="1" smtClean="0">
                <a:solidFill>
                  <a:srgbClr val="990000"/>
                </a:solidFill>
                <a:latin typeface="+mn-lt"/>
              </a:rPr>
              <a:t>asignaciones</a:t>
            </a:r>
            <a:r>
              <a:rPr lang="en-US" sz="1600" dirty="0" smtClean="0">
                <a:solidFill>
                  <a:srgbClr val="990000"/>
                </a:solidFill>
                <a:latin typeface="+mn-lt"/>
              </a:rPr>
              <a:t> se </a:t>
            </a:r>
            <a:r>
              <a:rPr lang="en-US" sz="1600" dirty="0" err="1" smtClean="0">
                <a:solidFill>
                  <a:srgbClr val="990000"/>
                </a:solidFill>
                <a:latin typeface="+mn-lt"/>
              </a:rPr>
              <a:t>enviarán</a:t>
            </a:r>
            <a:r>
              <a:rPr lang="en-US" sz="1600" dirty="0" smtClean="0">
                <a:solidFill>
                  <a:srgbClr val="990000"/>
                </a:solidFill>
                <a:latin typeface="+mn-lt"/>
              </a:rPr>
              <a:t> </a:t>
            </a:r>
            <a:r>
              <a:rPr lang="en-US" sz="1600" dirty="0" err="1" smtClean="0">
                <a:solidFill>
                  <a:srgbClr val="990000"/>
                </a:solidFill>
                <a:latin typeface="+mn-lt"/>
              </a:rPr>
              <a:t>por</a:t>
            </a:r>
            <a:r>
              <a:rPr lang="en-US" sz="1600" dirty="0" smtClean="0">
                <a:solidFill>
                  <a:srgbClr val="990000"/>
                </a:solidFill>
                <a:latin typeface="+mn-lt"/>
              </a:rPr>
              <a:t> </a:t>
            </a:r>
            <a:r>
              <a:rPr lang="en-US" sz="1600" dirty="0" err="1" smtClean="0">
                <a:solidFill>
                  <a:srgbClr val="990000"/>
                </a:solidFill>
                <a:latin typeface="+mn-lt"/>
              </a:rPr>
              <a:t>correo</a:t>
            </a:r>
            <a:r>
              <a:rPr lang="en-US" sz="1600" dirty="0">
                <a:solidFill>
                  <a:srgbClr val="990000"/>
                </a:solidFill>
                <a:latin typeface="+mn-lt"/>
              </a:rPr>
              <a:t> </a:t>
            </a:r>
            <a:r>
              <a:rPr lang="en-US" sz="1600" dirty="0" smtClean="0">
                <a:solidFill>
                  <a:srgbClr val="990000"/>
                </a:solidFill>
                <a:latin typeface="+mn-lt"/>
              </a:rPr>
              <a:t>y </a:t>
            </a:r>
            <a:r>
              <a:rPr lang="en-US" sz="1600" dirty="0" err="1" smtClean="0">
                <a:solidFill>
                  <a:srgbClr val="990000"/>
                </a:solidFill>
                <a:latin typeface="+mn-lt"/>
              </a:rPr>
              <a:t>también</a:t>
            </a:r>
            <a:r>
              <a:rPr lang="en-US" sz="1600" dirty="0" smtClean="0">
                <a:solidFill>
                  <a:srgbClr val="990000"/>
                </a:solidFill>
                <a:latin typeface="+mn-lt"/>
              </a:rPr>
              <a:t> </a:t>
            </a:r>
            <a:r>
              <a:rPr lang="en-US" sz="1600" dirty="0" err="1" smtClean="0">
                <a:solidFill>
                  <a:srgbClr val="990000"/>
                </a:solidFill>
                <a:latin typeface="+mn-lt"/>
              </a:rPr>
              <a:t>estarán</a:t>
            </a:r>
            <a:r>
              <a:rPr lang="en-US" sz="1600" dirty="0" smtClean="0">
                <a:solidFill>
                  <a:srgbClr val="990000"/>
                </a:solidFill>
                <a:latin typeface="+mn-lt"/>
              </a:rPr>
              <a:t> </a:t>
            </a:r>
            <a:r>
              <a:rPr lang="en-US" sz="1600" dirty="0" err="1" smtClean="0">
                <a:solidFill>
                  <a:srgbClr val="990000"/>
                </a:solidFill>
                <a:latin typeface="+mn-lt"/>
              </a:rPr>
              <a:t>disponibles</a:t>
            </a:r>
            <a:r>
              <a:rPr lang="en-US" sz="1600" dirty="0" smtClean="0">
                <a:solidFill>
                  <a:srgbClr val="990000"/>
                </a:solidFill>
                <a:latin typeface="+mn-lt"/>
              </a:rPr>
              <a:t> </a:t>
            </a:r>
            <a:r>
              <a:rPr lang="en-US" sz="1600" dirty="0" err="1" smtClean="0">
                <a:solidFill>
                  <a:srgbClr val="990000"/>
                </a:solidFill>
                <a:latin typeface="+mn-lt"/>
              </a:rPr>
              <a:t>en</a:t>
            </a:r>
            <a:r>
              <a:rPr lang="en-US" sz="1600" dirty="0">
                <a:solidFill>
                  <a:srgbClr val="990000"/>
                </a:solidFill>
                <a:latin typeface="+mn-lt"/>
              </a:rPr>
              <a:t> </a:t>
            </a:r>
            <a:r>
              <a:rPr lang="en-US" sz="1600" dirty="0" err="1" smtClean="0">
                <a:solidFill>
                  <a:srgbClr val="990000"/>
                </a:solidFill>
                <a:latin typeface="+mn-lt"/>
              </a:rPr>
              <a:t>línea</a:t>
            </a:r>
            <a:r>
              <a:rPr lang="en-US" sz="1600" dirty="0" smtClean="0">
                <a:solidFill>
                  <a:srgbClr val="990000"/>
                </a:solidFill>
                <a:latin typeface="+mn-lt"/>
              </a:rPr>
              <a:t> </a:t>
            </a:r>
            <a:r>
              <a:rPr lang="en-US" sz="1600" dirty="0" err="1" smtClean="0">
                <a:solidFill>
                  <a:srgbClr val="990000"/>
                </a:solidFill>
                <a:latin typeface="+mn-lt"/>
              </a:rPr>
              <a:t>en</a:t>
            </a:r>
            <a:r>
              <a:rPr lang="en-US" sz="1600" dirty="0" smtClean="0">
                <a:solidFill>
                  <a:srgbClr val="990000"/>
                </a:solidFill>
                <a:latin typeface="+mn-lt"/>
              </a:rPr>
              <a:t> “PPSD student assignment finder” (</a:t>
            </a:r>
            <a:r>
              <a:rPr lang="en-US" sz="1600" dirty="0" err="1" smtClean="0">
                <a:solidFill>
                  <a:srgbClr val="990000"/>
                </a:solidFill>
                <a:latin typeface="+mn-lt"/>
              </a:rPr>
              <a:t>localizador</a:t>
            </a:r>
            <a:r>
              <a:rPr lang="en-US" sz="1600" dirty="0">
                <a:solidFill>
                  <a:srgbClr val="990000"/>
                </a:solidFill>
                <a:latin typeface="+mn-lt"/>
              </a:rPr>
              <a:t> </a:t>
            </a:r>
            <a:r>
              <a:rPr lang="en-US" sz="1600" dirty="0" smtClean="0">
                <a:solidFill>
                  <a:srgbClr val="990000"/>
                </a:solidFill>
                <a:latin typeface="+mn-lt"/>
              </a:rPr>
              <a:t>de la </a:t>
            </a:r>
            <a:r>
              <a:rPr lang="en-US" sz="1600" dirty="0" err="1" smtClean="0">
                <a:solidFill>
                  <a:srgbClr val="990000"/>
                </a:solidFill>
                <a:latin typeface="+mn-lt"/>
              </a:rPr>
              <a:t>asignación</a:t>
            </a:r>
            <a:r>
              <a:rPr lang="en-US" sz="1600" dirty="0" smtClean="0">
                <a:solidFill>
                  <a:srgbClr val="990000"/>
                </a:solidFill>
                <a:latin typeface="+mn-lt"/>
              </a:rPr>
              <a:t> de </a:t>
            </a:r>
            <a:r>
              <a:rPr lang="en-US" sz="1600" dirty="0" err="1" smtClean="0">
                <a:solidFill>
                  <a:srgbClr val="990000"/>
                </a:solidFill>
                <a:latin typeface="+mn-lt"/>
              </a:rPr>
              <a:t>los</a:t>
            </a:r>
            <a:r>
              <a:rPr lang="en-US" sz="1600" dirty="0" smtClean="0">
                <a:solidFill>
                  <a:srgbClr val="990000"/>
                </a:solidFill>
                <a:latin typeface="+mn-lt"/>
              </a:rPr>
              <a:t> </a:t>
            </a:r>
            <a:r>
              <a:rPr lang="en-US" sz="1600" dirty="0" err="1" smtClean="0">
                <a:solidFill>
                  <a:srgbClr val="990000"/>
                </a:solidFill>
                <a:latin typeface="+mn-lt"/>
              </a:rPr>
              <a:t>estudiantes</a:t>
            </a:r>
            <a:r>
              <a:rPr lang="en-US" sz="1600" dirty="0" smtClean="0">
                <a:solidFill>
                  <a:srgbClr val="990000"/>
                </a:solidFill>
                <a:latin typeface="+mn-lt"/>
              </a:rPr>
              <a:t>).</a:t>
            </a:r>
            <a:endParaRPr lang="en-US" sz="1600" dirty="0">
              <a:solidFill>
                <a:srgbClr val="990000"/>
              </a:solidFill>
              <a:latin typeface="+mn-lt"/>
            </a:endParaRPr>
          </a:p>
          <a:p>
            <a:endParaRPr sz="1600" dirty="0">
              <a:solidFill>
                <a:srgbClr val="990000"/>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81417" y="1"/>
            <a:ext cx="8821296" cy="6866338"/>
          </a:xfrm>
          <a:prstGeom prst="rect">
            <a:avLst/>
          </a:prstGeom>
        </p:spPr>
      </p:pic>
      <p:sp>
        <p:nvSpPr>
          <p:cNvPr id="5" name="Rectangle 4"/>
          <p:cNvSpPr/>
          <p:nvPr/>
        </p:nvSpPr>
        <p:spPr>
          <a:xfrm>
            <a:off x="352426" y="412951"/>
            <a:ext cx="9373960" cy="6040437"/>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0" y="1228725"/>
            <a:ext cx="8724900" cy="7938"/>
          </a:xfrm>
          <a:prstGeom prst="line">
            <a:avLst/>
          </a:prstGeom>
        </p:spPr>
        <p:style>
          <a:lnRef idx="1">
            <a:schemeClr val="accent2"/>
          </a:lnRef>
          <a:fillRef idx="0">
            <a:schemeClr val="accent2"/>
          </a:fillRef>
          <a:effectRef idx="0">
            <a:schemeClr val="accent2"/>
          </a:effectRef>
          <a:fontRef idx="minor">
            <a:schemeClr val="tx1"/>
          </a:fontRef>
        </p:style>
      </p:cxnSp>
      <p:sp>
        <p:nvSpPr>
          <p:cNvPr id="250" name="Google Shape;250;p37"/>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lvl="0" algn="l">
              <a:lnSpc>
                <a:spcPct val="90000"/>
              </a:lnSpc>
              <a:buClr>
                <a:schemeClr val="dk1"/>
              </a:buClr>
            </a:pPr>
            <a:r>
              <a:rPr lang="en-US" sz="3600" dirty="0">
                <a:solidFill>
                  <a:srgbClr val="990000"/>
                </a:solidFill>
                <a:latin typeface="+mj-lt"/>
              </a:rPr>
              <a:t>Seat </a:t>
            </a:r>
            <a:r>
              <a:rPr lang="en-US" sz="3600" dirty="0" smtClean="0">
                <a:solidFill>
                  <a:srgbClr val="990000"/>
                </a:solidFill>
                <a:latin typeface="+mj-lt"/>
              </a:rPr>
              <a:t>Availability</a:t>
            </a:r>
            <a:br>
              <a:rPr lang="en-US" sz="3600" dirty="0" smtClean="0">
                <a:solidFill>
                  <a:srgbClr val="990000"/>
                </a:solidFill>
                <a:latin typeface="+mj-lt"/>
              </a:rPr>
            </a:br>
            <a:r>
              <a:rPr lang="en-US" sz="3200" dirty="0" err="1" smtClean="0">
                <a:solidFill>
                  <a:schemeClr val="tx1"/>
                </a:solidFill>
                <a:latin typeface="+mj-lt"/>
              </a:rPr>
              <a:t>Asientos</a:t>
            </a:r>
            <a:r>
              <a:rPr lang="en-US" sz="3200" dirty="0" smtClean="0">
                <a:solidFill>
                  <a:schemeClr val="tx1"/>
                </a:solidFill>
                <a:latin typeface="+mj-lt"/>
              </a:rPr>
              <a:t> </a:t>
            </a:r>
            <a:r>
              <a:rPr lang="en-US" sz="3200" dirty="0" err="1" smtClean="0">
                <a:solidFill>
                  <a:schemeClr val="tx1"/>
                </a:solidFill>
                <a:latin typeface="+mj-lt"/>
              </a:rPr>
              <a:t>disponibles</a:t>
            </a:r>
            <a:endParaRPr sz="3200" b="1" dirty="0">
              <a:solidFill>
                <a:schemeClr val="tx1"/>
              </a:solidFill>
              <a:latin typeface="+mj-lt"/>
              <a:sym typeface="Calibri"/>
            </a:endParaRPr>
          </a:p>
        </p:txBody>
      </p:sp>
      <p:sp>
        <p:nvSpPr>
          <p:cNvPr id="251" name="Google Shape;251;p37"/>
          <p:cNvSpPr txBox="1"/>
          <p:nvPr/>
        </p:nvSpPr>
        <p:spPr>
          <a:xfrm>
            <a:off x="5159829" y="1614593"/>
            <a:ext cx="4397829" cy="4073193"/>
          </a:xfrm>
          <a:prstGeom prst="rect">
            <a:avLst/>
          </a:prstGeom>
          <a:noFill/>
          <a:ln>
            <a:noFill/>
          </a:ln>
        </p:spPr>
        <p:txBody>
          <a:bodyPr spcFirstLastPara="1" wrap="square" lIns="91425" tIns="91425" rIns="91425" bIns="91425" anchor="t" anchorCtr="0">
            <a:noAutofit/>
          </a:bodyPr>
          <a:lstStyle/>
          <a:p>
            <a:pPr marL="231775" indent="-231775">
              <a:lnSpc>
                <a:spcPct val="120000"/>
              </a:lnSpc>
              <a:buClr>
                <a:srgbClr val="C00000"/>
              </a:buClr>
              <a:buFont typeface="Arial" pitchFamily="34" charset="0"/>
              <a:buChar char="•"/>
              <a:defRPr/>
            </a:pPr>
            <a:r>
              <a:rPr lang="es-ES" sz="1800" dirty="0">
                <a:solidFill>
                  <a:srgbClr val="990000"/>
                </a:solidFill>
              </a:rPr>
              <a:t>Los asientos disponibles son determinados de acuerdo a los programas educativos ofrecidos en cada escuela y el número de aulas designadas para esos programas.</a:t>
            </a:r>
          </a:p>
          <a:p>
            <a:pPr marL="231775" indent="-231775">
              <a:lnSpc>
                <a:spcPct val="120000"/>
              </a:lnSpc>
              <a:buClr>
                <a:srgbClr val="C00000"/>
              </a:buClr>
              <a:buFont typeface="Arial" pitchFamily="34" charset="0"/>
              <a:buChar char="•"/>
              <a:defRPr/>
            </a:pPr>
            <a:endParaRPr lang="en-US" sz="1800" dirty="0" smtClean="0">
              <a:solidFill>
                <a:srgbClr val="990000"/>
              </a:solidFill>
            </a:endParaRPr>
          </a:p>
          <a:p>
            <a:pPr marL="231775" indent="-231775">
              <a:lnSpc>
                <a:spcPct val="120000"/>
              </a:lnSpc>
              <a:buClr>
                <a:srgbClr val="C00000"/>
              </a:buClr>
              <a:buFont typeface="Arial" pitchFamily="34" charset="0"/>
              <a:buChar char="•"/>
              <a:defRPr/>
            </a:pPr>
            <a:r>
              <a:rPr lang="es-ES" sz="1800" dirty="0">
                <a:solidFill>
                  <a:srgbClr val="990000"/>
                </a:solidFill>
              </a:rPr>
              <a:t>Algunas </a:t>
            </a:r>
            <a:r>
              <a:rPr lang="es-ES" sz="1800" dirty="0" smtClean="0">
                <a:solidFill>
                  <a:srgbClr val="990000"/>
                </a:solidFill>
              </a:rPr>
              <a:t>escuelas pueden tener tipos específicos de asientos </a:t>
            </a:r>
            <a:r>
              <a:rPr lang="es-ES" sz="1800" dirty="0">
                <a:solidFill>
                  <a:srgbClr val="990000"/>
                </a:solidFill>
              </a:rPr>
              <a:t>o menos opciones para su </a:t>
            </a:r>
            <a:r>
              <a:rPr lang="es-ES" sz="1800" dirty="0" smtClean="0">
                <a:solidFill>
                  <a:srgbClr val="990000"/>
                </a:solidFill>
              </a:rPr>
              <a:t>niño en base a la disponibilidad del programa o sus necesidades educativas. </a:t>
            </a:r>
            <a:endParaRPr lang="es-ES" sz="1800" dirty="0">
              <a:solidFill>
                <a:srgbClr val="990000"/>
              </a:solidFill>
            </a:endParaRPr>
          </a:p>
          <a:p>
            <a:pPr>
              <a:lnSpc>
                <a:spcPct val="120000"/>
              </a:lnSpc>
              <a:buClr>
                <a:srgbClr val="C00000"/>
              </a:buClr>
              <a:defRPr/>
            </a:pPr>
            <a:r>
              <a:rPr lang="en-US" sz="1800" dirty="0" smtClean="0">
                <a:solidFill>
                  <a:srgbClr val="990000"/>
                </a:solidFill>
              </a:rPr>
              <a:t> </a:t>
            </a:r>
            <a:endParaRPr lang="en-US" sz="1800" dirty="0">
              <a:solidFill>
                <a:srgbClr val="990000"/>
              </a:solidFill>
            </a:endParaRPr>
          </a:p>
          <a:p>
            <a:pPr marL="457200">
              <a:lnSpc>
                <a:spcPct val="115000"/>
              </a:lnSpc>
            </a:pPr>
            <a:endParaRPr sz="1800" dirty="0">
              <a:solidFill>
                <a:schemeClr val="dk1"/>
              </a:solidFill>
              <a:latin typeface="Calibri"/>
              <a:ea typeface="Calibri"/>
              <a:cs typeface="Calibri"/>
              <a:sym typeface="Calibri"/>
            </a:endParaRPr>
          </a:p>
        </p:txBody>
      </p:sp>
      <p:sp>
        <p:nvSpPr>
          <p:cNvPr id="7" name="Google Shape;251;p37"/>
          <p:cNvSpPr txBox="1"/>
          <p:nvPr/>
        </p:nvSpPr>
        <p:spPr>
          <a:xfrm>
            <a:off x="641577" y="1614593"/>
            <a:ext cx="4397829" cy="4655400"/>
          </a:xfrm>
          <a:prstGeom prst="rect">
            <a:avLst/>
          </a:prstGeom>
          <a:noFill/>
          <a:ln>
            <a:noFill/>
          </a:ln>
        </p:spPr>
        <p:txBody>
          <a:bodyPr spcFirstLastPara="1" wrap="square" lIns="91425" tIns="91425" rIns="91425" bIns="91425" anchor="t" anchorCtr="0">
            <a:noAutofit/>
          </a:bodyPr>
          <a:lstStyle/>
          <a:p>
            <a:pPr marL="231775" indent="-231775">
              <a:lnSpc>
                <a:spcPct val="120000"/>
              </a:lnSpc>
              <a:buClr>
                <a:srgbClr val="C00000"/>
              </a:buClr>
              <a:buFont typeface="Arial" pitchFamily="34" charset="0"/>
              <a:buChar char="•"/>
              <a:defRPr/>
            </a:pPr>
            <a:r>
              <a:rPr lang="en-US" sz="1800" dirty="0"/>
              <a:t>Seat availability is determined by the educational programs offered at each school and the number of classrooms designated for those programs.</a:t>
            </a:r>
          </a:p>
          <a:p>
            <a:pPr marL="231775" indent="-231775">
              <a:lnSpc>
                <a:spcPct val="120000"/>
              </a:lnSpc>
              <a:buClr>
                <a:srgbClr val="C00000"/>
              </a:buClr>
              <a:buFont typeface="Arial" pitchFamily="34" charset="0"/>
              <a:buChar char="•"/>
              <a:defRPr/>
            </a:pPr>
            <a:endParaRPr lang="en-US" sz="1800" dirty="0"/>
          </a:p>
          <a:p>
            <a:pPr marL="231775" indent="-231775">
              <a:lnSpc>
                <a:spcPct val="120000"/>
              </a:lnSpc>
              <a:buClr>
                <a:srgbClr val="C00000"/>
              </a:buClr>
              <a:buFont typeface="Arial" pitchFamily="34" charset="0"/>
              <a:buChar char="•"/>
              <a:defRPr/>
            </a:pPr>
            <a:r>
              <a:rPr lang="en-US" sz="1800" dirty="0"/>
              <a:t>Some schools may have specific types of seats or fewer choices for your child based on program availability or his/her educational needs. </a:t>
            </a:r>
          </a:p>
          <a:p>
            <a:pPr marL="457200">
              <a:lnSpc>
                <a:spcPct val="115000"/>
              </a:lnSpc>
            </a:pP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lvl="0" algn="l">
              <a:lnSpc>
                <a:spcPct val="90000"/>
              </a:lnSpc>
              <a:buClr>
                <a:schemeClr val="dk1"/>
              </a:buClr>
            </a:pPr>
            <a:r>
              <a:rPr lang="en-US" sz="3600" dirty="0">
                <a:solidFill>
                  <a:srgbClr val="990000"/>
                </a:solidFill>
                <a:latin typeface="+mj-lt"/>
              </a:rPr>
              <a:t>Seat Availability (cont</a:t>
            </a:r>
            <a:r>
              <a:rPr lang="en-US" sz="3600" dirty="0" smtClean="0">
                <a:solidFill>
                  <a:srgbClr val="990000"/>
                </a:solidFill>
                <a:latin typeface="+mj-lt"/>
              </a:rPr>
              <a:t>.)</a:t>
            </a:r>
            <a:br>
              <a:rPr lang="en-US" sz="3600" dirty="0" smtClean="0">
                <a:solidFill>
                  <a:srgbClr val="990000"/>
                </a:solidFill>
                <a:latin typeface="+mj-lt"/>
              </a:rPr>
            </a:br>
            <a:r>
              <a:rPr lang="en-US" sz="3200" dirty="0" err="1" smtClean="0">
                <a:solidFill>
                  <a:schemeClr val="tx1"/>
                </a:solidFill>
                <a:latin typeface="+mj-lt"/>
              </a:rPr>
              <a:t>Asientos</a:t>
            </a:r>
            <a:r>
              <a:rPr lang="en-US" sz="3200" dirty="0" smtClean="0">
                <a:solidFill>
                  <a:schemeClr val="tx1"/>
                </a:solidFill>
                <a:latin typeface="+mj-lt"/>
              </a:rPr>
              <a:t> </a:t>
            </a:r>
            <a:r>
              <a:rPr lang="en-US" sz="3200" dirty="0" err="1" smtClean="0">
                <a:solidFill>
                  <a:schemeClr val="tx1"/>
                </a:solidFill>
                <a:latin typeface="+mj-lt"/>
              </a:rPr>
              <a:t>disponibles</a:t>
            </a:r>
            <a:endParaRPr sz="3200" b="1" dirty="0">
              <a:solidFill>
                <a:schemeClr val="tx1"/>
              </a:solidFill>
              <a:latin typeface="+mj-lt"/>
              <a:sym typeface="Calibri"/>
            </a:endParaRPr>
          </a:p>
        </p:txBody>
      </p:sp>
      <p:sp>
        <p:nvSpPr>
          <p:cNvPr id="251" name="Google Shape;251;p37"/>
          <p:cNvSpPr txBox="1"/>
          <p:nvPr/>
        </p:nvSpPr>
        <p:spPr>
          <a:xfrm>
            <a:off x="609600" y="1600201"/>
            <a:ext cx="5393871" cy="4412672"/>
          </a:xfrm>
          <a:prstGeom prst="rect">
            <a:avLst/>
          </a:prstGeom>
          <a:noFill/>
          <a:ln>
            <a:noFill/>
          </a:ln>
        </p:spPr>
        <p:txBody>
          <a:bodyPr spcFirstLastPara="1" wrap="square" lIns="91425" tIns="91425" rIns="91425" bIns="91425" anchor="t" anchorCtr="0">
            <a:noAutofit/>
          </a:bodyPr>
          <a:lstStyle/>
          <a:p>
            <a:pPr marL="274320" indent="-274320">
              <a:spcBef>
                <a:spcPts val="600"/>
              </a:spcBef>
              <a:buClr>
                <a:srgbClr val="D34817"/>
              </a:buClr>
              <a:buSzPct val="85000"/>
              <a:buFont typeface="Wingdings 2"/>
              <a:buChar char=""/>
              <a:defRPr/>
            </a:pPr>
            <a:r>
              <a:rPr lang="en-US" sz="1600" kern="1200" dirty="0">
                <a:solidFill>
                  <a:prstClr val="black"/>
                </a:solidFill>
                <a:latin typeface="+mn-lt"/>
                <a:ea typeface="+mn-ea"/>
                <a:cs typeface="+mn-cs"/>
              </a:rPr>
              <a:t>Not all programs are offered at all schools. </a:t>
            </a:r>
            <a:r>
              <a:rPr lang="en-US" sz="1600" kern="1200" dirty="0" smtClean="0">
                <a:solidFill>
                  <a:prstClr val="black"/>
                </a:solidFill>
                <a:latin typeface="+mn-lt"/>
                <a:ea typeface="+mn-ea"/>
                <a:cs typeface="+mn-cs"/>
              </a:rPr>
              <a:t>The </a:t>
            </a:r>
            <a:r>
              <a:rPr lang="en-US" sz="1600" kern="1200" dirty="0">
                <a:solidFill>
                  <a:prstClr val="black"/>
                </a:solidFill>
                <a:latin typeface="+mn-lt"/>
                <a:ea typeface="+mn-ea"/>
                <a:cs typeface="+mn-cs"/>
              </a:rPr>
              <a:t>educational  programs offered are</a:t>
            </a:r>
            <a:r>
              <a:rPr lang="en-US" sz="1600" kern="1200" dirty="0" smtClean="0">
                <a:solidFill>
                  <a:prstClr val="black"/>
                </a:solidFill>
                <a:latin typeface="+mn-lt"/>
                <a:ea typeface="+mn-ea"/>
                <a:cs typeface="+mn-cs"/>
              </a:rPr>
              <a:t>:</a:t>
            </a:r>
            <a:endParaRPr lang="en-US" sz="1600" kern="1200" dirty="0">
              <a:solidFill>
                <a:prstClr val="black"/>
              </a:solidFill>
              <a:latin typeface="+mn-lt"/>
              <a:ea typeface="+mn-ea"/>
              <a:cs typeface="+mn-cs"/>
            </a:endParaRPr>
          </a:p>
          <a:p>
            <a:pPr marL="682625" lvl="1" indent="-395288">
              <a:spcBef>
                <a:spcPts val="600"/>
              </a:spcBef>
              <a:spcAft>
                <a:spcPts val="600"/>
              </a:spcAft>
              <a:buClr>
                <a:srgbClr val="9B2D1F"/>
              </a:buClr>
              <a:buSzPct val="85000"/>
              <a:buFont typeface="Arial" pitchFamily="34" charset="0"/>
              <a:buChar char="•"/>
              <a:defRPr/>
            </a:pPr>
            <a:r>
              <a:rPr lang="en-US" sz="1600" b="1" kern="1200" dirty="0" smtClean="0">
                <a:solidFill>
                  <a:srgbClr val="990000"/>
                </a:solidFill>
                <a:latin typeface="+mn-lt"/>
                <a:ea typeface="+mn-ea"/>
                <a:cs typeface="+mn-cs"/>
              </a:rPr>
              <a:t>GENERAL EDUCATION</a:t>
            </a:r>
          </a:p>
          <a:p>
            <a:pPr marL="682625" lvl="1" indent="-395288">
              <a:spcBef>
                <a:spcPts val="600"/>
              </a:spcBef>
              <a:spcAft>
                <a:spcPts val="600"/>
              </a:spcAft>
              <a:buClr>
                <a:srgbClr val="9B2D1F"/>
              </a:buClr>
              <a:buSzPct val="85000"/>
              <a:buFont typeface="Arial" pitchFamily="34" charset="0"/>
              <a:buChar char="•"/>
              <a:defRPr/>
            </a:pPr>
            <a:r>
              <a:rPr lang="en-US" sz="1600" b="1" kern="1200" dirty="0" smtClean="0">
                <a:solidFill>
                  <a:srgbClr val="990000"/>
                </a:solidFill>
                <a:latin typeface="+mn-lt"/>
                <a:ea typeface="+mn-ea"/>
                <a:cs typeface="+mn-cs"/>
              </a:rPr>
              <a:t>SPECIAL EDUCATION</a:t>
            </a:r>
          </a:p>
          <a:p>
            <a:pPr marL="956945" lvl="2" indent="-395288">
              <a:spcBef>
                <a:spcPts val="600"/>
              </a:spcBef>
              <a:spcAft>
                <a:spcPts val="600"/>
              </a:spcAft>
              <a:buClr>
                <a:srgbClr val="D34817">
                  <a:tint val="60000"/>
                </a:srgbClr>
              </a:buClr>
              <a:buSzPct val="85000"/>
              <a:buFont typeface="Arial" pitchFamily="34" charset="0"/>
              <a:buChar char="•"/>
              <a:defRPr/>
            </a:pPr>
            <a:r>
              <a:rPr lang="en-US" sz="1600" kern="1200" dirty="0" smtClean="0">
                <a:solidFill>
                  <a:prstClr val="black"/>
                </a:solidFill>
                <a:latin typeface="+mn-lt"/>
                <a:ea typeface="+mn-ea"/>
                <a:cs typeface="+mn-cs"/>
              </a:rPr>
              <a:t>Testing </a:t>
            </a:r>
            <a:r>
              <a:rPr lang="en-US" sz="1600" kern="1200" dirty="0">
                <a:solidFill>
                  <a:prstClr val="black"/>
                </a:solidFill>
                <a:latin typeface="+mn-lt"/>
                <a:ea typeface="+mn-ea"/>
                <a:cs typeface="+mn-cs"/>
              </a:rPr>
              <a:t>done through the office of Special Populations</a:t>
            </a:r>
            <a:r>
              <a:rPr lang="en-US" sz="1600" kern="1200" dirty="0" smtClean="0">
                <a:solidFill>
                  <a:prstClr val="black"/>
                </a:solidFill>
                <a:latin typeface="+mn-lt"/>
                <a:ea typeface="+mn-ea"/>
                <a:cs typeface="+mn-cs"/>
              </a:rPr>
              <a:t>.</a:t>
            </a:r>
            <a:endParaRPr lang="en-US" sz="1600" kern="1200" dirty="0">
              <a:solidFill>
                <a:prstClr val="black"/>
              </a:solidFill>
              <a:latin typeface="+mn-lt"/>
              <a:ea typeface="+mn-ea"/>
              <a:cs typeface="+mn-cs"/>
            </a:endParaRPr>
          </a:p>
          <a:p>
            <a:pPr marL="682625" lvl="1" indent="-395288">
              <a:spcBef>
                <a:spcPts val="600"/>
              </a:spcBef>
              <a:spcAft>
                <a:spcPts val="600"/>
              </a:spcAft>
              <a:buClr>
                <a:srgbClr val="9B2D1F"/>
              </a:buClr>
              <a:buSzPct val="85000"/>
              <a:buFont typeface="Arial" pitchFamily="34" charset="0"/>
              <a:buChar char="•"/>
              <a:defRPr/>
            </a:pPr>
            <a:r>
              <a:rPr lang="en-US" sz="1600" b="1" kern="1200" dirty="0" smtClean="0">
                <a:solidFill>
                  <a:srgbClr val="990000"/>
                </a:solidFill>
                <a:latin typeface="+mn-lt"/>
                <a:ea typeface="+mn-ea"/>
                <a:cs typeface="+mn-cs"/>
              </a:rPr>
              <a:t>BILINGUAL EDUCATION</a:t>
            </a:r>
          </a:p>
          <a:p>
            <a:pPr marL="956945" lvl="2" indent="-395288">
              <a:spcBef>
                <a:spcPts val="600"/>
              </a:spcBef>
              <a:spcAft>
                <a:spcPts val="600"/>
              </a:spcAft>
              <a:buClr>
                <a:srgbClr val="D34817">
                  <a:tint val="60000"/>
                </a:srgbClr>
              </a:buClr>
              <a:buSzPct val="85000"/>
              <a:buFont typeface="Arial" pitchFamily="34" charset="0"/>
              <a:buChar char="•"/>
              <a:defRPr/>
            </a:pPr>
            <a:r>
              <a:rPr lang="en-US" sz="1600" kern="1200" dirty="0" smtClean="0">
                <a:solidFill>
                  <a:prstClr val="black"/>
                </a:solidFill>
                <a:latin typeface="+mn-lt"/>
                <a:ea typeface="+mn-ea"/>
                <a:cs typeface="+mn-cs"/>
              </a:rPr>
              <a:t>Testing </a:t>
            </a:r>
            <a:r>
              <a:rPr lang="en-US" sz="1600" kern="1200" dirty="0">
                <a:solidFill>
                  <a:prstClr val="black"/>
                </a:solidFill>
                <a:latin typeface="+mn-lt"/>
                <a:ea typeface="+mn-ea"/>
                <a:cs typeface="+mn-cs"/>
              </a:rPr>
              <a:t>done at the Registration Center</a:t>
            </a:r>
            <a:r>
              <a:rPr lang="en-US" sz="1600" kern="1200" dirty="0" smtClean="0">
                <a:solidFill>
                  <a:prstClr val="black"/>
                </a:solidFill>
                <a:latin typeface="+mn-lt"/>
                <a:ea typeface="+mn-ea"/>
                <a:cs typeface="+mn-cs"/>
              </a:rPr>
              <a:t>.</a:t>
            </a:r>
            <a:endParaRPr lang="en-US" sz="1600" b="1" i="1" kern="1200" dirty="0">
              <a:solidFill>
                <a:prstClr val="black"/>
              </a:solidFill>
              <a:latin typeface="+mn-lt"/>
              <a:ea typeface="+mn-ea"/>
              <a:cs typeface="+mn-cs"/>
            </a:endParaRPr>
          </a:p>
          <a:p>
            <a:pPr marL="682625" lvl="1" indent="-395288">
              <a:spcBef>
                <a:spcPts val="600"/>
              </a:spcBef>
              <a:spcAft>
                <a:spcPts val="600"/>
              </a:spcAft>
              <a:buClr>
                <a:srgbClr val="9B2D1F"/>
              </a:buClr>
              <a:buSzPct val="85000"/>
              <a:buFont typeface="Arial" pitchFamily="34" charset="0"/>
              <a:buChar char="•"/>
              <a:defRPr/>
            </a:pPr>
            <a:r>
              <a:rPr lang="en-US" sz="1600" b="1" kern="1200" dirty="0" smtClean="0">
                <a:solidFill>
                  <a:srgbClr val="990000"/>
                </a:solidFill>
                <a:latin typeface="+mn-lt"/>
                <a:ea typeface="+mn-ea"/>
                <a:cs typeface="+mn-cs"/>
              </a:rPr>
              <a:t>DUAL LANGUAGE (</a:t>
            </a:r>
            <a:r>
              <a:rPr lang="en-US" sz="1600" b="1" kern="1200" dirty="0">
                <a:solidFill>
                  <a:srgbClr val="990000"/>
                </a:solidFill>
                <a:latin typeface="+mn-lt"/>
                <a:ea typeface="+mn-ea"/>
                <a:cs typeface="+mn-cs"/>
              </a:rPr>
              <a:t>English – Spanish) </a:t>
            </a:r>
            <a:r>
              <a:rPr lang="en-US" sz="1600" b="1" kern="1200" dirty="0" smtClean="0">
                <a:solidFill>
                  <a:srgbClr val="990000"/>
                </a:solidFill>
                <a:latin typeface="+mn-lt"/>
                <a:ea typeface="+mn-ea"/>
                <a:cs typeface="+mn-cs"/>
              </a:rPr>
              <a:t>PROGRAM</a:t>
            </a:r>
          </a:p>
          <a:p>
            <a:pPr marL="682625" lvl="1" indent="-395288">
              <a:spcBef>
                <a:spcPts val="600"/>
              </a:spcBef>
              <a:spcAft>
                <a:spcPts val="600"/>
              </a:spcAft>
              <a:buClr>
                <a:srgbClr val="9B2D1F"/>
              </a:buClr>
              <a:buSzPct val="85000"/>
              <a:buFont typeface="Arial" pitchFamily="34" charset="0"/>
              <a:buChar char="•"/>
              <a:defRPr/>
            </a:pPr>
            <a:r>
              <a:rPr lang="en-US" sz="1600" b="1" kern="1200" dirty="0" smtClean="0">
                <a:solidFill>
                  <a:srgbClr val="990000"/>
                </a:solidFill>
                <a:latin typeface="+mn-lt"/>
                <a:ea typeface="+mn-ea"/>
                <a:cs typeface="+mn-cs"/>
              </a:rPr>
              <a:t>ESL - ENGLISH AS A SECOND LANGUAGE</a:t>
            </a:r>
            <a:endParaRPr lang="en-US" sz="1600" b="1" kern="1200" dirty="0">
              <a:solidFill>
                <a:srgbClr val="990000"/>
              </a:solidFill>
              <a:latin typeface="+mn-lt"/>
              <a:ea typeface="+mn-ea"/>
              <a:cs typeface="+mn-cs"/>
            </a:endParaRPr>
          </a:p>
          <a:p>
            <a:pPr marL="956945" lvl="2" indent="-395288">
              <a:spcBef>
                <a:spcPts val="600"/>
              </a:spcBef>
              <a:spcAft>
                <a:spcPts val="600"/>
              </a:spcAft>
              <a:buClr>
                <a:srgbClr val="D34817">
                  <a:tint val="60000"/>
                </a:srgbClr>
              </a:buClr>
              <a:buSzPct val="85000"/>
              <a:buFont typeface="Arial" pitchFamily="34" charset="0"/>
              <a:buChar char="•"/>
              <a:defRPr/>
            </a:pPr>
            <a:r>
              <a:rPr lang="en-US" sz="1600" kern="1200" dirty="0">
                <a:solidFill>
                  <a:prstClr val="black"/>
                </a:solidFill>
                <a:latin typeface="+mn-lt"/>
                <a:ea typeface="+mn-ea"/>
                <a:cs typeface="+mn-cs"/>
              </a:rPr>
              <a:t>Testing done at the Registration Center.</a:t>
            </a:r>
          </a:p>
          <a:p>
            <a:pPr marL="457200">
              <a:lnSpc>
                <a:spcPct val="115000"/>
              </a:lnSpc>
            </a:pPr>
            <a:endParaRPr dirty="0">
              <a:solidFill>
                <a:schemeClr val="dk1"/>
              </a:solidFill>
              <a:latin typeface="Calibri"/>
              <a:ea typeface="Calibri"/>
              <a:cs typeface="Calibri"/>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810142" y="3944587"/>
            <a:ext cx="1378856" cy="2068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Google Shape;251;p37"/>
          <p:cNvSpPr txBox="1"/>
          <p:nvPr/>
        </p:nvSpPr>
        <p:spPr>
          <a:xfrm>
            <a:off x="6003471" y="1512100"/>
            <a:ext cx="5393871" cy="4412672"/>
          </a:xfrm>
          <a:prstGeom prst="rect">
            <a:avLst/>
          </a:prstGeom>
          <a:noFill/>
          <a:ln>
            <a:noFill/>
          </a:ln>
        </p:spPr>
        <p:txBody>
          <a:bodyPr spcFirstLastPara="1" wrap="square" lIns="91425" tIns="91425" rIns="91425" bIns="91425" anchor="t" anchorCtr="0">
            <a:noAutofit/>
          </a:bodyPr>
          <a:lstStyle/>
          <a:p>
            <a:pPr marL="274320" indent="-274320">
              <a:spcBef>
                <a:spcPts val="600"/>
              </a:spcBef>
              <a:buClr>
                <a:srgbClr val="D34817"/>
              </a:buClr>
              <a:buSzPct val="85000"/>
              <a:buFont typeface="Wingdings 2"/>
              <a:buChar char=""/>
              <a:defRPr/>
            </a:pPr>
            <a:r>
              <a:rPr lang="en-US" sz="1600" kern="1200" dirty="0" smtClean="0">
                <a:solidFill>
                  <a:srgbClr val="990000"/>
                </a:solidFill>
                <a:latin typeface="+mn-lt"/>
                <a:ea typeface="+mn-ea"/>
                <a:cs typeface="+mn-cs"/>
              </a:rPr>
              <a:t>No </a:t>
            </a:r>
            <a:r>
              <a:rPr lang="en-US" sz="1600" kern="1200" dirty="0" err="1" smtClean="0">
                <a:solidFill>
                  <a:srgbClr val="990000"/>
                </a:solidFill>
                <a:latin typeface="+mn-lt"/>
                <a:ea typeface="+mn-ea"/>
                <a:cs typeface="+mn-cs"/>
              </a:rPr>
              <a:t>todos</a:t>
            </a:r>
            <a:r>
              <a:rPr lang="en-US" sz="1600" kern="1200" dirty="0" smtClean="0">
                <a:solidFill>
                  <a:srgbClr val="990000"/>
                </a:solidFill>
                <a:latin typeface="+mn-lt"/>
                <a:ea typeface="+mn-ea"/>
                <a:cs typeface="+mn-cs"/>
              </a:rPr>
              <a:t> </a:t>
            </a:r>
            <a:r>
              <a:rPr lang="en-US" sz="1600" kern="1200" dirty="0" err="1" smtClean="0">
                <a:solidFill>
                  <a:srgbClr val="990000"/>
                </a:solidFill>
                <a:latin typeface="+mn-lt"/>
                <a:ea typeface="+mn-ea"/>
                <a:cs typeface="+mn-cs"/>
              </a:rPr>
              <a:t>los</a:t>
            </a:r>
            <a:r>
              <a:rPr lang="en-US" sz="1600" kern="1200" dirty="0" smtClean="0">
                <a:solidFill>
                  <a:srgbClr val="990000"/>
                </a:solidFill>
                <a:latin typeface="+mn-lt"/>
                <a:ea typeface="+mn-ea"/>
                <a:cs typeface="+mn-cs"/>
              </a:rPr>
              <a:t> </a:t>
            </a:r>
            <a:r>
              <a:rPr lang="en-US" sz="1600" kern="1200" dirty="0" err="1" smtClean="0">
                <a:solidFill>
                  <a:srgbClr val="990000"/>
                </a:solidFill>
                <a:latin typeface="+mn-lt"/>
                <a:ea typeface="+mn-ea"/>
                <a:cs typeface="+mn-cs"/>
              </a:rPr>
              <a:t>programas</a:t>
            </a:r>
            <a:r>
              <a:rPr lang="en-US" sz="1600" kern="1200" dirty="0">
                <a:solidFill>
                  <a:srgbClr val="990000"/>
                </a:solidFill>
                <a:latin typeface="+mn-lt"/>
                <a:ea typeface="+mn-ea"/>
                <a:cs typeface="+mn-cs"/>
              </a:rPr>
              <a:t> </a:t>
            </a:r>
            <a:r>
              <a:rPr lang="en-US" sz="1600" kern="1200" dirty="0" smtClean="0">
                <a:solidFill>
                  <a:srgbClr val="990000"/>
                </a:solidFill>
                <a:latin typeface="+mn-lt"/>
                <a:ea typeface="+mn-ea"/>
                <a:cs typeface="+mn-cs"/>
              </a:rPr>
              <a:t>se </a:t>
            </a:r>
            <a:r>
              <a:rPr lang="en-US" sz="1600" kern="1200" dirty="0" err="1" smtClean="0">
                <a:solidFill>
                  <a:srgbClr val="990000"/>
                </a:solidFill>
                <a:latin typeface="+mn-lt"/>
                <a:ea typeface="+mn-ea"/>
                <a:cs typeface="+mn-cs"/>
              </a:rPr>
              <a:t>ofrecen</a:t>
            </a:r>
            <a:r>
              <a:rPr lang="en-US" sz="1600" kern="1200" dirty="0" smtClean="0">
                <a:solidFill>
                  <a:srgbClr val="990000"/>
                </a:solidFill>
                <a:latin typeface="+mn-lt"/>
                <a:ea typeface="+mn-ea"/>
                <a:cs typeface="+mn-cs"/>
              </a:rPr>
              <a:t> </a:t>
            </a:r>
            <a:r>
              <a:rPr lang="en-US" sz="1600" kern="1200" dirty="0" err="1" smtClean="0">
                <a:solidFill>
                  <a:srgbClr val="990000"/>
                </a:solidFill>
                <a:latin typeface="+mn-lt"/>
                <a:ea typeface="+mn-ea"/>
                <a:cs typeface="+mn-cs"/>
              </a:rPr>
              <a:t>en</a:t>
            </a:r>
            <a:r>
              <a:rPr lang="en-US" sz="1600" kern="1200" dirty="0" smtClean="0">
                <a:solidFill>
                  <a:srgbClr val="990000"/>
                </a:solidFill>
                <a:latin typeface="+mn-lt"/>
                <a:ea typeface="+mn-ea"/>
                <a:cs typeface="+mn-cs"/>
              </a:rPr>
              <a:t> </a:t>
            </a:r>
            <a:r>
              <a:rPr lang="en-US" sz="1600" kern="1200" dirty="0" err="1" smtClean="0">
                <a:solidFill>
                  <a:srgbClr val="990000"/>
                </a:solidFill>
                <a:latin typeface="+mn-lt"/>
                <a:ea typeface="+mn-ea"/>
                <a:cs typeface="+mn-cs"/>
              </a:rPr>
              <a:t>todas</a:t>
            </a:r>
            <a:r>
              <a:rPr lang="en-US" sz="1600" kern="1200" dirty="0" smtClean="0">
                <a:solidFill>
                  <a:srgbClr val="990000"/>
                </a:solidFill>
                <a:latin typeface="+mn-lt"/>
                <a:ea typeface="+mn-ea"/>
                <a:cs typeface="+mn-cs"/>
              </a:rPr>
              <a:t> las </a:t>
            </a:r>
            <a:r>
              <a:rPr lang="en-US" sz="1600" kern="1200" dirty="0" err="1" smtClean="0">
                <a:solidFill>
                  <a:srgbClr val="990000"/>
                </a:solidFill>
                <a:latin typeface="+mn-lt"/>
                <a:ea typeface="+mn-ea"/>
                <a:cs typeface="+mn-cs"/>
              </a:rPr>
              <a:t>escuelas</a:t>
            </a:r>
            <a:r>
              <a:rPr lang="en-US" sz="1600" kern="1200" dirty="0" smtClean="0">
                <a:solidFill>
                  <a:srgbClr val="990000"/>
                </a:solidFill>
                <a:latin typeface="+mn-lt"/>
                <a:ea typeface="+mn-ea"/>
                <a:cs typeface="+mn-cs"/>
              </a:rPr>
              <a:t>. Los </a:t>
            </a:r>
            <a:r>
              <a:rPr lang="en-US" sz="1600" kern="1200" dirty="0" err="1" smtClean="0">
                <a:solidFill>
                  <a:srgbClr val="990000"/>
                </a:solidFill>
                <a:latin typeface="+mn-lt"/>
                <a:ea typeface="+mn-ea"/>
                <a:cs typeface="+mn-cs"/>
              </a:rPr>
              <a:t>programas</a:t>
            </a:r>
            <a:r>
              <a:rPr lang="en-US" sz="1600" kern="1200" dirty="0" smtClean="0">
                <a:solidFill>
                  <a:srgbClr val="990000"/>
                </a:solidFill>
                <a:latin typeface="+mn-lt"/>
                <a:ea typeface="+mn-ea"/>
                <a:cs typeface="+mn-cs"/>
              </a:rPr>
              <a:t> </a:t>
            </a:r>
            <a:r>
              <a:rPr lang="en-US" sz="1600" kern="1200" dirty="0" err="1" smtClean="0">
                <a:solidFill>
                  <a:srgbClr val="990000"/>
                </a:solidFill>
                <a:latin typeface="+mn-lt"/>
                <a:ea typeface="+mn-ea"/>
                <a:cs typeface="+mn-cs"/>
              </a:rPr>
              <a:t>educativos</a:t>
            </a:r>
            <a:r>
              <a:rPr lang="en-US" sz="1600" kern="1200" dirty="0" smtClean="0">
                <a:solidFill>
                  <a:srgbClr val="990000"/>
                </a:solidFill>
                <a:latin typeface="+mn-lt"/>
                <a:ea typeface="+mn-ea"/>
                <a:cs typeface="+mn-cs"/>
              </a:rPr>
              <a:t> que se </a:t>
            </a:r>
            <a:r>
              <a:rPr lang="en-US" sz="1600" kern="1200" dirty="0" err="1" smtClean="0">
                <a:solidFill>
                  <a:srgbClr val="990000"/>
                </a:solidFill>
                <a:latin typeface="+mn-lt"/>
                <a:ea typeface="+mn-ea"/>
                <a:cs typeface="+mn-cs"/>
              </a:rPr>
              <a:t>ofrecen</a:t>
            </a:r>
            <a:r>
              <a:rPr lang="en-US" sz="1600" kern="1200" dirty="0" smtClean="0">
                <a:solidFill>
                  <a:srgbClr val="990000"/>
                </a:solidFill>
                <a:latin typeface="+mn-lt"/>
                <a:ea typeface="+mn-ea"/>
                <a:cs typeface="+mn-cs"/>
              </a:rPr>
              <a:t> son:</a:t>
            </a:r>
            <a:endParaRPr lang="en-US" sz="1600" kern="1200" dirty="0">
              <a:solidFill>
                <a:srgbClr val="990000"/>
              </a:solidFill>
              <a:latin typeface="+mn-lt"/>
              <a:ea typeface="+mn-ea"/>
              <a:cs typeface="+mn-cs"/>
            </a:endParaRPr>
          </a:p>
          <a:p>
            <a:pPr marL="682625" lvl="1" indent="-395288">
              <a:spcBef>
                <a:spcPts val="600"/>
              </a:spcBef>
              <a:spcAft>
                <a:spcPts val="600"/>
              </a:spcAft>
              <a:buClr>
                <a:srgbClr val="9B2D1F"/>
              </a:buClr>
              <a:buSzPct val="85000"/>
              <a:buFont typeface="Arial" pitchFamily="34" charset="0"/>
              <a:buChar char="•"/>
              <a:defRPr/>
            </a:pPr>
            <a:r>
              <a:rPr lang="en-US" sz="1600" b="1" kern="1200" dirty="0" smtClean="0">
                <a:solidFill>
                  <a:schemeClr val="tx1"/>
                </a:solidFill>
                <a:latin typeface="+mn-lt"/>
                <a:ea typeface="+mn-ea"/>
                <a:cs typeface="+mn-cs"/>
              </a:rPr>
              <a:t>EDUCACIÓN GENERAL</a:t>
            </a:r>
          </a:p>
          <a:p>
            <a:pPr marL="682625" lvl="1" indent="-395288">
              <a:spcBef>
                <a:spcPts val="600"/>
              </a:spcBef>
              <a:spcAft>
                <a:spcPts val="600"/>
              </a:spcAft>
              <a:buClr>
                <a:srgbClr val="9B2D1F"/>
              </a:buClr>
              <a:buSzPct val="85000"/>
              <a:buFont typeface="Arial" pitchFamily="34" charset="0"/>
              <a:buChar char="•"/>
              <a:defRPr/>
            </a:pPr>
            <a:r>
              <a:rPr lang="en-US" sz="1600" b="1" kern="1200" dirty="0" smtClean="0">
                <a:solidFill>
                  <a:schemeClr val="tx1"/>
                </a:solidFill>
                <a:latin typeface="+mn-lt"/>
                <a:ea typeface="+mn-ea"/>
                <a:cs typeface="+mn-cs"/>
              </a:rPr>
              <a:t>EDUCACIÓN ESPECIAL</a:t>
            </a:r>
          </a:p>
          <a:p>
            <a:pPr marL="956945" lvl="2" indent="-395288">
              <a:spcBef>
                <a:spcPts val="600"/>
              </a:spcBef>
              <a:spcAft>
                <a:spcPts val="600"/>
              </a:spcAft>
              <a:buClr>
                <a:srgbClr val="D34817">
                  <a:tint val="60000"/>
                </a:srgbClr>
              </a:buClr>
              <a:buSzPct val="85000"/>
              <a:buFont typeface="Arial" pitchFamily="34" charset="0"/>
              <a:buChar char="•"/>
              <a:defRPr/>
            </a:pPr>
            <a:r>
              <a:rPr lang="es-ES" sz="1600" kern="1200" dirty="0" smtClean="0">
                <a:solidFill>
                  <a:srgbClr val="990000"/>
                </a:solidFill>
                <a:latin typeface="+mn-lt"/>
                <a:ea typeface="+mn-ea"/>
                <a:cs typeface="+mn-cs"/>
              </a:rPr>
              <a:t> La </a:t>
            </a:r>
            <a:r>
              <a:rPr lang="es-ES" sz="1600" kern="1200" dirty="0">
                <a:solidFill>
                  <a:srgbClr val="990000"/>
                </a:solidFill>
                <a:latin typeface="+mn-lt"/>
                <a:ea typeface="+mn-ea"/>
                <a:cs typeface="+mn-cs"/>
              </a:rPr>
              <a:t>Oficina de la Poblaciones </a:t>
            </a:r>
            <a:r>
              <a:rPr lang="es-ES" sz="1600" kern="1200" dirty="0" smtClean="0">
                <a:solidFill>
                  <a:srgbClr val="990000"/>
                </a:solidFill>
                <a:latin typeface="+mn-lt"/>
                <a:ea typeface="+mn-ea"/>
                <a:cs typeface="+mn-cs"/>
              </a:rPr>
              <a:t>Especiales realiza las evaluaciones.</a:t>
            </a:r>
            <a:endParaRPr lang="es-ES" sz="1600" kern="1200" dirty="0">
              <a:solidFill>
                <a:srgbClr val="990000"/>
              </a:solidFill>
              <a:latin typeface="+mn-lt"/>
              <a:ea typeface="+mn-ea"/>
              <a:cs typeface="+mn-cs"/>
            </a:endParaRPr>
          </a:p>
          <a:p>
            <a:pPr marL="682625" lvl="2" indent="-395288">
              <a:spcBef>
                <a:spcPts val="600"/>
              </a:spcBef>
              <a:spcAft>
                <a:spcPts val="600"/>
              </a:spcAft>
              <a:buClr>
                <a:srgbClr val="9B2D1F"/>
              </a:buClr>
              <a:buSzPct val="85000"/>
              <a:buFont typeface="Arial" pitchFamily="34" charset="0"/>
              <a:buChar char="•"/>
              <a:defRPr/>
            </a:pPr>
            <a:r>
              <a:rPr lang="en-US" sz="1600" b="1" kern="1200" dirty="0" smtClean="0">
                <a:solidFill>
                  <a:schemeClr val="tx1"/>
                </a:solidFill>
                <a:latin typeface="+mn-lt"/>
                <a:ea typeface="+mn-ea"/>
                <a:cs typeface="+mn-cs"/>
              </a:rPr>
              <a:t>EDUCACIÓN BILINGÜE</a:t>
            </a:r>
          </a:p>
          <a:p>
            <a:pPr marL="956945" lvl="2" indent="-395288">
              <a:spcBef>
                <a:spcPts val="600"/>
              </a:spcBef>
              <a:spcAft>
                <a:spcPts val="600"/>
              </a:spcAft>
              <a:buClr>
                <a:srgbClr val="D34817">
                  <a:tint val="60000"/>
                </a:srgbClr>
              </a:buClr>
              <a:buSzPct val="85000"/>
              <a:buFont typeface="Arial" pitchFamily="34" charset="0"/>
              <a:buChar char="•"/>
              <a:defRPr/>
            </a:pPr>
            <a:r>
              <a:rPr lang="en-US" sz="1600" kern="1200" dirty="0" smtClean="0">
                <a:solidFill>
                  <a:srgbClr val="990000"/>
                </a:solidFill>
                <a:latin typeface="+mn-lt"/>
                <a:ea typeface="+mn-ea"/>
                <a:cs typeface="+mn-cs"/>
              </a:rPr>
              <a:t>El Centro de </a:t>
            </a:r>
            <a:r>
              <a:rPr lang="en-US" sz="1600" kern="1200" dirty="0" err="1" smtClean="0">
                <a:solidFill>
                  <a:srgbClr val="990000"/>
                </a:solidFill>
                <a:latin typeface="+mn-lt"/>
                <a:ea typeface="+mn-ea"/>
                <a:cs typeface="+mn-cs"/>
              </a:rPr>
              <a:t>Inscripción</a:t>
            </a:r>
            <a:r>
              <a:rPr lang="en-US" sz="1600" kern="1200" dirty="0" smtClean="0">
                <a:solidFill>
                  <a:srgbClr val="990000"/>
                </a:solidFill>
                <a:latin typeface="+mn-lt"/>
                <a:ea typeface="+mn-ea"/>
                <a:cs typeface="+mn-cs"/>
              </a:rPr>
              <a:t> </a:t>
            </a:r>
            <a:r>
              <a:rPr lang="en-US" sz="1600" kern="1200" dirty="0" err="1" smtClean="0">
                <a:solidFill>
                  <a:srgbClr val="990000"/>
                </a:solidFill>
                <a:latin typeface="+mn-lt"/>
                <a:ea typeface="+mn-ea"/>
                <a:cs typeface="+mn-cs"/>
              </a:rPr>
              <a:t>realiza</a:t>
            </a:r>
            <a:r>
              <a:rPr lang="en-US" sz="1600" kern="1200" dirty="0" smtClean="0">
                <a:solidFill>
                  <a:srgbClr val="990000"/>
                </a:solidFill>
                <a:latin typeface="+mn-lt"/>
                <a:ea typeface="+mn-ea"/>
                <a:cs typeface="+mn-cs"/>
              </a:rPr>
              <a:t> las </a:t>
            </a:r>
            <a:r>
              <a:rPr lang="en-US" sz="1600" kern="1200" dirty="0" err="1" smtClean="0">
                <a:solidFill>
                  <a:srgbClr val="990000"/>
                </a:solidFill>
                <a:latin typeface="+mn-lt"/>
                <a:ea typeface="+mn-ea"/>
                <a:cs typeface="+mn-cs"/>
              </a:rPr>
              <a:t>evaluaciones</a:t>
            </a:r>
            <a:r>
              <a:rPr lang="en-US" sz="1600" kern="1200" dirty="0" smtClean="0">
                <a:solidFill>
                  <a:srgbClr val="990000"/>
                </a:solidFill>
                <a:latin typeface="+mn-lt"/>
                <a:ea typeface="+mn-ea"/>
                <a:cs typeface="+mn-cs"/>
              </a:rPr>
              <a:t>.</a:t>
            </a:r>
            <a:endParaRPr lang="en-US" sz="1600" b="1" i="1" kern="1200" dirty="0">
              <a:solidFill>
                <a:srgbClr val="990000"/>
              </a:solidFill>
              <a:latin typeface="+mn-lt"/>
              <a:ea typeface="+mn-ea"/>
              <a:cs typeface="+mn-cs"/>
            </a:endParaRPr>
          </a:p>
          <a:p>
            <a:pPr marL="682625" lvl="1" indent="-395288">
              <a:spcBef>
                <a:spcPts val="600"/>
              </a:spcBef>
              <a:spcAft>
                <a:spcPts val="600"/>
              </a:spcAft>
              <a:buClr>
                <a:srgbClr val="9B2D1F"/>
              </a:buClr>
              <a:buSzPct val="85000"/>
              <a:buFont typeface="Arial" pitchFamily="34" charset="0"/>
              <a:buChar char="•"/>
              <a:defRPr/>
            </a:pPr>
            <a:r>
              <a:rPr lang="en-US" sz="1600" b="1" kern="1200" dirty="0" smtClean="0">
                <a:solidFill>
                  <a:schemeClr val="tx1"/>
                </a:solidFill>
                <a:latin typeface="+mn-lt"/>
                <a:ea typeface="+mn-ea"/>
                <a:cs typeface="+mn-cs"/>
              </a:rPr>
              <a:t>PROGRAMA DE DOS IDIOMAS (</a:t>
            </a:r>
            <a:r>
              <a:rPr lang="en-US" sz="1600" b="1" kern="1200" dirty="0" err="1" smtClean="0">
                <a:solidFill>
                  <a:schemeClr val="tx1"/>
                </a:solidFill>
                <a:latin typeface="+mn-lt"/>
                <a:ea typeface="+mn-ea"/>
                <a:cs typeface="+mn-cs"/>
              </a:rPr>
              <a:t>inglés</a:t>
            </a:r>
            <a:r>
              <a:rPr lang="en-US" sz="1600" b="1" kern="1200" dirty="0" smtClean="0">
                <a:solidFill>
                  <a:schemeClr val="tx1"/>
                </a:solidFill>
                <a:latin typeface="+mn-lt"/>
                <a:ea typeface="+mn-ea"/>
                <a:cs typeface="+mn-cs"/>
              </a:rPr>
              <a:t> – </a:t>
            </a:r>
            <a:r>
              <a:rPr lang="en-US" sz="1600" b="1" kern="1200" dirty="0" err="1" smtClean="0">
                <a:solidFill>
                  <a:schemeClr val="tx1"/>
                </a:solidFill>
                <a:latin typeface="+mn-lt"/>
                <a:ea typeface="+mn-ea"/>
                <a:cs typeface="+mn-cs"/>
              </a:rPr>
              <a:t>español</a:t>
            </a:r>
            <a:r>
              <a:rPr lang="en-US" sz="1600" b="1" kern="1200" dirty="0" smtClean="0">
                <a:solidFill>
                  <a:schemeClr val="tx1"/>
                </a:solidFill>
                <a:latin typeface="+mn-lt"/>
                <a:ea typeface="+mn-ea"/>
                <a:cs typeface="+mn-cs"/>
              </a:rPr>
              <a:t>) </a:t>
            </a:r>
          </a:p>
          <a:p>
            <a:pPr marL="682625" lvl="1" indent="-395288">
              <a:spcBef>
                <a:spcPts val="600"/>
              </a:spcBef>
              <a:spcAft>
                <a:spcPts val="600"/>
              </a:spcAft>
              <a:buClr>
                <a:srgbClr val="9B2D1F"/>
              </a:buClr>
              <a:buSzPct val="85000"/>
              <a:buFont typeface="Arial" pitchFamily="34" charset="0"/>
              <a:buChar char="•"/>
              <a:defRPr/>
            </a:pPr>
            <a:r>
              <a:rPr lang="en-US" sz="1600" b="1" kern="1200" dirty="0" smtClean="0">
                <a:solidFill>
                  <a:schemeClr val="tx1"/>
                </a:solidFill>
                <a:latin typeface="+mn-lt"/>
                <a:ea typeface="+mn-ea"/>
                <a:cs typeface="+mn-cs"/>
              </a:rPr>
              <a:t>ESL – INGLÉS COMO SEGUNDO IDIOMA</a:t>
            </a:r>
            <a:endParaRPr lang="en-US" sz="1600" b="1" kern="1200" dirty="0">
              <a:solidFill>
                <a:schemeClr val="tx1"/>
              </a:solidFill>
              <a:latin typeface="+mn-lt"/>
              <a:ea typeface="+mn-ea"/>
              <a:cs typeface="+mn-cs"/>
            </a:endParaRPr>
          </a:p>
          <a:p>
            <a:pPr marL="956945" lvl="2" indent="-395288">
              <a:spcBef>
                <a:spcPts val="600"/>
              </a:spcBef>
              <a:spcAft>
                <a:spcPts val="600"/>
              </a:spcAft>
              <a:buClr>
                <a:srgbClr val="D34817">
                  <a:tint val="60000"/>
                </a:srgbClr>
              </a:buClr>
              <a:buSzPct val="85000"/>
              <a:buFont typeface="Arial" pitchFamily="34" charset="0"/>
              <a:buChar char="•"/>
              <a:defRPr/>
            </a:pPr>
            <a:r>
              <a:rPr lang="en-US" sz="1600" kern="1200" dirty="0" smtClean="0">
                <a:solidFill>
                  <a:srgbClr val="990000"/>
                </a:solidFill>
                <a:latin typeface="+mn-lt"/>
                <a:ea typeface="+mn-ea"/>
                <a:cs typeface="+mn-cs"/>
              </a:rPr>
              <a:t>El Centro de </a:t>
            </a:r>
            <a:r>
              <a:rPr lang="en-US" sz="1600" kern="1200" dirty="0" err="1" smtClean="0">
                <a:solidFill>
                  <a:srgbClr val="990000"/>
                </a:solidFill>
                <a:latin typeface="+mn-lt"/>
                <a:ea typeface="+mn-ea"/>
                <a:cs typeface="+mn-cs"/>
              </a:rPr>
              <a:t>Inscripción</a:t>
            </a:r>
            <a:r>
              <a:rPr lang="en-US" sz="1600" kern="1200" dirty="0" smtClean="0">
                <a:solidFill>
                  <a:srgbClr val="990000"/>
                </a:solidFill>
                <a:latin typeface="+mn-lt"/>
                <a:ea typeface="+mn-ea"/>
                <a:cs typeface="+mn-cs"/>
              </a:rPr>
              <a:t> </a:t>
            </a:r>
            <a:r>
              <a:rPr lang="en-US" sz="1600" kern="1200" dirty="0" err="1" smtClean="0">
                <a:solidFill>
                  <a:srgbClr val="990000"/>
                </a:solidFill>
                <a:latin typeface="+mn-lt"/>
                <a:ea typeface="+mn-ea"/>
                <a:cs typeface="+mn-cs"/>
              </a:rPr>
              <a:t>realiza</a:t>
            </a:r>
            <a:r>
              <a:rPr lang="en-US" sz="1600" kern="1200" dirty="0">
                <a:solidFill>
                  <a:srgbClr val="990000"/>
                </a:solidFill>
                <a:latin typeface="+mn-lt"/>
                <a:ea typeface="+mn-ea"/>
                <a:cs typeface="+mn-cs"/>
              </a:rPr>
              <a:t> </a:t>
            </a:r>
            <a:r>
              <a:rPr lang="en-US" sz="1600" kern="1200" dirty="0" smtClean="0">
                <a:solidFill>
                  <a:srgbClr val="990000"/>
                </a:solidFill>
                <a:latin typeface="+mn-lt"/>
                <a:ea typeface="+mn-ea"/>
                <a:cs typeface="+mn-cs"/>
              </a:rPr>
              <a:t>las </a:t>
            </a:r>
            <a:r>
              <a:rPr lang="en-US" sz="1600" kern="1200" dirty="0" err="1" smtClean="0">
                <a:solidFill>
                  <a:srgbClr val="990000"/>
                </a:solidFill>
                <a:latin typeface="+mn-lt"/>
                <a:ea typeface="+mn-ea"/>
                <a:cs typeface="+mn-cs"/>
              </a:rPr>
              <a:t>evaluaciones</a:t>
            </a:r>
            <a:r>
              <a:rPr lang="en-US" sz="1600" kern="1200" dirty="0" smtClean="0">
                <a:solidFill>
                  <a:srgbClr val="990000"/>
                </a:solidFill>
                <a:latin typeface="+mn-lt"/>
                <a:ea typeface="+mn-ea"/>
                <a:cs typeface="+mn-cs"/>
              </a:rPr>
              <a:t>.</a:t>
            </a:r>
            <a:endParaRPr lang="en-US" sz="1600" kern="1200" dirty="0">
              <a:solidFill>
                <a:srgbClr val="990000"/>
              </a:solidFill>
              <a:latin typeface="+mn-lt"/>
              <a:ea typeface="+mn-ea"/>
              <a:cs typeface="+mn-cs"/>
            </a:endParaRPr>
          </a:p>
          <a:p>
            <a:pPr marL="457200">
              <a:lnSpc>
                <a:spcPct val="115000"/>
              </a:lnSpc>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5972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21379"/>
          </a:xfrm>
        </p:spPr>
        <p:txBody>
          <a:bodyPr/>
          <a:lstStyle/>
          <a:p>
            <a:pPr algn="l"/>
            <a:r>
              <a:rPr lang="en-US" dirty="0" smtClean="0">
                <a:solidFill>
                  <a:srgbClr val="990000"/>
                </a:solidFill>
                <a:latin typeface="+mj-lt"/>
              </a:rPr>
              <a:t>Wait Lists</a:t>
            </a:r>
            <a:br>
              <a:rPr lang="en-US" dirty="0" smtClean="0">
                <a:solidFill>
                  <a:srgbClr val="990000"/>
                </a:solidFill>
                <a:latin typeface="+mj-lt"/>
              </a:rPr>
            </a:br>
            <a:r>
              <a:rPr lang="en-US" sz="3200" dirty="0" err="1" smtClean="0">
                <a:solidFill>
                  <a:schemeClr val="tx1"/>
                </a:solidFill>
                <a:latin typeface="+mj-lt"/>
              </a:rPr>
              <a:t>Listas</a:t>
            </a:r>
            <a:r>
              <a:rPr lang="en-US" sz="3200" dirty="0" smtClean="0">
                <a:solidFill>
                  <a:schemeClr val="tx1"/>
                </a:solidFill>
                <a:latin typeface="+mj-lt"/>
              </a:rPr>
              <a:t> de </a:t>
            </a:r>
            <a:r>
              <a:rPr lang="en-US" sz="3200" dirty="0" err="1" smtClean="0">
                <a:solidFill>
                  <a:schemeClr val="tx1"/>
                </a:solidFill>
                <a:latin typeface="+mj-lt"/>
              </a:rPr>
              <a:t>espera</a:t>
            </a:r>
            <a:endParaRPr lang="en-US" sz="3200" dirty="0">
              <a:solidFill>
                <a:schemeClr val="tx1"/>
              </a:solidFill>
              <a:latin typeface="+mj-lt"/>
            </a:endParaRPr>
          </a:p>
        </p:txBody>
      </p:sp>
      <p:sp>
        <p:nvSpPr>
          <p:cNvPr id="3" name="Content Placeholder 2"/>
          <p:cNvSpPr>
            <a:spLocks noGrp="1"/>
          </p:cNvSpPr>
          <p:nvPr>
            <p:ph type="body" idx="1"/>
          </p:nvPr>
        </p:nvSpPr>
        <p:spPr>
          <a:xfrm>
            <a:off x="609600" y="1428232"/>
            <a:ext cx="6400800" cy="2814782"/>
          </a:xfrm>
        </p:spPr>
        <p:txBody>
          <a:bodyPr>
            <a:normAutofit/>
          </a:bodyPr>
          <a:lstStyle/>
          <a:p>
            <a:pPr>
              <a:spcBef>
                <a:spcPts val="0"/>
              </a:spcBef>
              <a:spcAft>
                <a:spcPts val="600"/>
              </a:spcAft>
              <a:defRPr/>
            </a:pPr>
            <a:r>
              <a:rPr lang="en-US" sz="1600" dirty="0">
                <a:latin typeface="Arial" panose="020B0604020202020204" pitchFamily="34" charset="0"/>
                <a:cs typeface="Arial" panose="020B0604020202020204" pitchFamily="34" charset="0"/>
              </a:rPr>
              <a:t>A wait list will be maintained in any grade/educational program where demand for seats exceeds supply. </a:t>
            </a:r>
          </a:p>
          <a:p>
            <a:pPr>
              <a:spcBef>
                <a:spcPts val="0"/>
              </a:spcBef>
              <a:spcAft>
                <a:spcPts val="600"/>
              </a:spcAft>
              <a:defRPr/>
            </a:pPr>
            <a:r>
              <a:rPr lang="en-US" sz="1600" dirty="0">
                <a:latin typeface="Arial" panose="020B0604020202020204" pitchFamily="34" charset="0"/>
                <a:cs typeface="Arial" panose="020B0604020202020204" pitchFamily="34" charset="0"/>
              </a:rPr>
              <a:t>Students will be placed on up to four wait lists for schools of higher choice preference.  For instance, if a student got into his 3</a:t>
            </a:r>
            <a:r>
              <a:rPr lang="en-US" sz="1600" baseline="30000" dirty="0">
                <a:latin typeface="Arial" panose="020B0604020202020204" pitchFamily="34" charset="0"/>
                <a:cs typeface="Arial" panose="020B0604020202020204" pitchFamily="34" charset="0"/>
              </a:rPr>
              <a:t>rd</a:t>
            </a:r>
            <a:r>
              <a:rPr lang="en-US" sz="1600" dirty="0">
                <a:latin typeface="Arial" panose="020B0604020202020204" pitchFamily="34" charset="0"/>
                <a:cs typeface="Arial" panose="020B0604020202020204" pitchFamily="34" charset="0"/>
              </a:rPr>
              <a:t> choice school, he would be automatically placed on the wait list for the first and second choice schools.</a:t>
            </a:r>
          </a:p>
          <a:p>
            <a:pPr>
              <a:spcBef>
                <a:spcPts val="0"/>
              </a:spcBef>
              <a:spcAft>
                <a:spcPts val="600"/>
              </a:spcAft>
              <a:defRPr/>
            </a:pPr>
            <a:r>
              <a:rPr lang="en-US" sz="1600" dirty="0">
                <a:latin typeface="Arial" panose="020B0604020202020204" pitchFamily="34" charset="0"/>
                <a:cs typeface="Arial" panose="020B0604020202020204" pitchFamily="34" charset="0"/>
              </a:rPr>
              <a:t>Wait lists are broken down into 4 </a:t>
            </a:r>
            <a:r>
              <a:rPr lang="en-US" sz="1600" dirty="0" smtClean="0">
                <a:latin typeface="Arial" panose="020B0604020202020204" pitchFamily="34" charset="0"/>
                <a:cs typeface="Arial" panose="020B0604020202020204" pitchFamily="34" charset="0"/>
              </a:rPr>
              <a:t>categories</a:t>
            </a:r>
            <a:endParaRPr lang="en-US" sz="1600" dirty="0">
              <a:latin typeface="Arial" panose="020B0604020202020204" pitchFamily="34" charset="0"/>
              <a:cs typeface="Arial" panose="020B0604020202020204" pitchFamily="34" charset="0"/>
            </a:endParaRPr>
          </a:p>
          <a:p>
            <a:pPr>
              <a:spcBef>
                <a:spcPts val="0"/>
              </a:spcBef>
              <a:spcAft>
                <a:spcPts val="600"/>
              </a:spcAft>
              <a:defRPr/>
            </a:pPr>
            <a:r>
              <a:rPr lang="en-US" sz="1600" dirty="0">
                <a:latin typeface="Arial" panose="020B0604020202020204" pitchFamily="34" charset="0"/>
                <a:cs typeface="Arial" panose="020B0604020202020204" pitchFamily="34" charset="0"/>
              </a:rPr>
              <a:t>Each of these categories is held for each educational program.</a:t>
            </a:r>
          </a:p>
          <a:p>
            <a:endParaRPr lang="en-US" sz="1600" dirty="0"/>
          </a:p>
        </p:txBody>
      </p:sp>
      <p:graphicFrame>
        <p:nvGraphicFramePr>
          <p:cNvPr id="4" name="Diagram 3"/>
          <p:cNvGraphicFramePr/>
          <p:nvPr>
            <p:extLst>
              <p:ext uri="{D42A27DB-BD31-4B8C-83A1-F6EECF244321}">
                <p14:modId xmlns:p14="http://schemas.microsoft.com/office/powerpoint/2010/main" val="3629381151"/>
              </p:ext>
            </p:extLst>
          </p:nvPr>
        </p:nvGraphicFramePr>
        <p:xfrm>
          <a:off x="7117646" y="1621680"/>
          <a:ext cx="6025700" cy="4483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6880386" y="3353626"/>
            <a:ext cx="474519" cy="789565"/>
          </a:xfrm>
          <a:prstGeom prst="rightArrow">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Content Placeholder 2"/>
          <p:cNvSpPr txBox="1">
            <a:spLocks/>
          </p:cNvSpPr>
          <p:nvPr/>
        </p:nvSpPr>
        <p:spPr>
          <a:xfrm>
            <a:off x="609600" y="3776353"/>
            <a:ext cx="6400800" cy="2624447"/>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a:spcBef>
                <a:spcPts val="0"/>
              </a:spcBef>
              <a:spcAft>
                <a:spcPts val="600"/>
              </a:spcAft>
              <a:defRPr/>
            </a:pPr>
            <a:r>
              <a:rPr lang="es-ES" sz="1600" dirty="0">
                <a:solidFill>
                  <a:srgbClr val="990000"/>
                </a:solidFill>
                <a:latin typeface="Arial" panose="020B0604020202020204" pitchFamily="34" charset="0"/>
                <a:cs typeface="Arial" panose="020B0604020202020204" pitchFamily="34" charset="0"/>
              </a:rPr>
              <a:t>Se mantendrá una lista de espera de cualquier grado/programa educativo en donde la demanda sea mayor a los asientos disponibles. </a:t>
            </a:r>
          </a:p>
          <a:p>
            <a:pPr>
              <a:spcBef>
                <a:spcPts val="0"/>
              </a:spcBef>
              <a:spcAft>
                <a:spcPts val="600"/>
              </a:spcAft>
              <a:defRPr/>
            </a:pPr>
            <a:r>
              <a:rPr lang="es-ES" sz="1600" dirty="0">
                <a:solidFill>
                  <a:srgbClr val="990000"/>
                </a:solidFill>
                <a:latin typeface="Arial" panose="020B0604020202020204" pitchFamily="34" charset="0"/>
                <a:cs typeface="Arial" panose="020B0604020202020204" pitchFamily="34" charset="0"/>
              </a:rPr>
              <a:t>A los estudiantes se les ubicará hasta en cuatro listas de espera para las escuelas de su más alta preferencia. Por ejemplo, si a un estudiante se le ubicó en la escuela de </a:t>
            </a:r>
            <a:r>
              <a:rPr lang="es-ES" sz="1600" dirty="0" smtClean="0">
                <a:solidFill>
                  <a:srgbClr val="990000"/>
                </a:solidFill>
                <a:latin typeface="Arial" panose="020B0604020202020204" pitchFamily="34" charset="0"/>
                <a:cs typeface="Arial" panose="020B0604020202020204" pitchFamily="34" charset="0"/>
              </a:rPr>
              <a:t>su 3era. </a:t>
            </a:r>
            <a:r>
              <a:rPr lang="es-ES" sz="1600" dirty="0">
                <a:solidFill>
                  <a:srgbClr val="990000"/>
                </a:solidFill>
                <a:latin typeface="Arial" panose="020B0604020202020204" pitchFamily="34" charset="0"/>
                <a:cs typeface="Arial" panose="020B0604020202020204" pitchFamily="34" charset="0"/>
              </a:rPr>
              <a:t>opción, se le pondrá automáticamente en la lista de espera en su segunda </a:t>
            </a:r>
            <a:r>
              <a:rPr lang="es-ES" sz="1600" dirty="0" smtClean="0">
                <a:solidFill>
                  <a:srgbClr val="990000"/>
                </a:solidFill>
                <a:latin typeface="Arial" panose="020B0604020202020204" pitchFamily="34" charset="0"/>
                <a:cs typeface="Arial" panose="020B0604020202020204" pitchFamily="34" charset="0"/>
              </a:rPr>
              <a:t>elección </a:t>
            </a:r>
            <a:r>
              <a:rPr lang="es-ES" sz="1600" dirty="0">
                <a:solidFill>
                  <a:srgbClr val="990000"/>
                </a:solidFill>
                <a:latin typeface="Arial" panose="020B0604020202020204" pitchFamily="34" charset="0"/>
                <a:cs typeface="Arial" panose="020B0604020202020204" pitchFamily="34" charset="0"/>
              </a:rPr>
              <a:t>de escuelas. </a:t>
            </a:r>
          </a:p>
          <a:p>
            <a:pPr>
              <a:spcBef>
                <a:spcPts val="0"/>
              </a:spcBef>
              <a:spcAft>
                <a:spcPts val="600"/>
              </a:spcAft>
              <a:defRPr/>
            </a:pPr>
            <a:r>
              <a:rPr lang="es-ES" sz="1600" dirty="0" smtClean="0">
                <a:solidFill>
                  <a:srgbClr val="990000"/>
                </a:solidFill>
                <a:latin typeface="Arial" panose="020B0604020202020204" pitchFamily="34" charset="0"/>
                <a:cs typeface="Arial" panose="020B0604020202020204" pitchFamily="34" charset="0"/>
              </a:rPr>
              <a:t>Las </a:t>
            </a:r>
            <a:r>
              <a:rPr lang="es-ES" sz="1600" dirty="0">
                <a:solidFill>
                  <a:srgbClr val="990000"/>
                </a:solidFill>
                <a:latin typeface="Arial" panose="020B0604020202020204" pitchFamily="34" charset="0"/>
                <a:cs typeface="Arial" panose="020B0604020202020204" pitchFamily="34" charset="0"/>
              </a:rPr>
              <a:t>listas de espera están desglosadas en 4 </a:t>
            </a:r>
            <a:r>
              <a:rPr lang="es-ES" sz="1600" dirty="0" smtClean="0">
                <a:solidFill>
                  <a:srgbClr val="990000"/>
                </a:solidFill>
                <a:latin typeface="Arial" panose="020B0604020202020204" pitchFamily="34" charset="0"/>
                <a:cs typeface="Arial" panose="020B0604020202020204" pitchFamily="34" charset="0"/>
              </a:rPr>
              <a:t>categorías</a:t>
            </a:r>
            <a:endParaRPr lang="en-US" sz="1600" dirty="0" smtClean="0">
              <a:solidFill>
                <a:srgbClr val="990000"/>
              </a:solidFill>
              <a:latin typeface="Arial" panose="020B0604020202020204" pitchFamily="34" charset="0"/>
              <a:cs typeface="Arial" panose="020B0604020202020204" pitchFamily="34" charset="0"/>
            </a:endParaRPr>
          </a:p>
          <a:p>
            <a:pPr>
              <a:spcBef>
                <a:spcPts val="0"/>
              </a:spcBef>
              <a:spcAft>
                <a:spcPts val="600"/>
              </a:spcAft>
              <a:defRPr/>
            </a:pPr>
            <a:r>
              <a:rPr lang="en-US" sz="1600" dirty="0" err="1" smtClean="0">
                <a:solidFill>
                  <a:srgbClr val="990000"/>
                </a:solidFill>
                <a:latin typeface="Arial" panose="020B0604020202020204" pitchFamily="34" charset="0"/>
                <a:cs typeface="Arial" panose="020B0604020202020204" pitchFamily="34" charset="0"/>
              </a:rPr>
              <a:t>Cada</a:t>
            </a:r>
            <a:r>
              <a:rPr lang="en-US" sz="1600" dirty="0" smtClean="0">
                <a:solidFill>
                  <a:srgbClr val="990000"/>
                </a:solidFill>
                <a:latin typeface="Arial" panose="020B0604020202020204" pitchFamily="34" charset="0"/>
                <a:cs typeface="Arial" panose="020B0604020202020204" pitchFamily="34" charset="0"/>
              </a:rPr>
              <a:t> </a:t>
            </a:r>
            <a:r>
              <a:rPr lang="en-US" sz="1600" dirty="0" err="1">
                <a:solidFill>
                  <a:srgbClr val="990000"/>
                </a:solidFill>
                <a:latin typeface="Arial" panose="020B0604020202020204" pitchFamily="34" charset="0"/>
                <a:cs typeface="Arial" panose="020B0604020202020204" pitchFamily="34" charset="0"/>
              </a:rPr>
              <a:t>una</a:t>
            </a:r>
            <a:r>
              <a:rPr lang="en-US" sz="1600" dirty="0">
                <a:solidFill>
                  <a:srgbClr val="990000"/>
                </a:solidFill>
                <a:latin typeface="Arial" panose="020B0604020202020204" pitchFamily="34" charset="0"/>
                <a:cs typeface="Arial" panose="020B0604020202020204" pitchFamily="34" charset="0"/>
              </a:rPr>
              <a:t> de </a:t>
            </a:r>
            <a:r>
              <a:rPr lang="en-US" sz="1600" dirty="0" err="1">
                <a:solidFill>
                  <a:srgbClr val="990000"/>
                </a:solidFill>
                <a:latin typeface="Arial" panose="020B0604020202020204" pitchFamily="34" charset="0"/>
                <a:cs typeface="Arial" panose="020B0604020202020204" pitchFamily="34" charset="0"/>
              </a:rPr>
              <a:t>estas</a:t>
            </a:r>
            <a:r>
              <a:rPr lang="en-US" sz="1600" dirty="0">
                <a:solidFill>
                  <a:srgbClr val="990000"/>
                </a:solidFill>
                <a:latin typeface="Arial" panose="020B0604020202020204" pitchFamily="34" charset="0"/>
                <a:cs typeface="Arial" panose="020B0604020202020204" pitchFamily="34" charset="0"/>
              </a:rPr>
              <a:t> </a:t>
            </a:r>
            <a:r>
              <a:rPr lang="en-US" sz="1600" dirty="0" err="1">
                <a:solidFill>
                  <a:srgbClr val="990000"/>
                </a:solidFill>
                <a:latin typeface="Arial" panose="020B0604020202020204" pitchFamily="34" charset="0"/>
                <a:cs typeface="Arial" panose="020B0604020202020204" pitchFamily="34" charset="0"/>
              </a:rPr>
              <a:t>categorias</a:t>
            </a:r>
            <a:r>
              <a:rPr lang="en-US" sz="1600" dirty="0">
                <a:solidFill>
                  <a:srgbClr val="990000"/>
                </a:solidFill>
                <a:latin typeface="Arial" panose="020B0604020202020204" pitchFamily="34" charset="0"/>
                <a:cs typeface="Arial" panose="020B0604020202020204" pitchFamily="34" charset="0"/>
              </a:rPr>
              <a:t> se </a:t>
            </a:r>
            <a:r>
              <a:rPr lang="en-US" sz="1600" dirty="0" err="1">
                <a:solidFill>
                  <a:srgbClr val="990000"/>
                </a:solidFill>
                <a:latin typeface="Arial" panose="020B0604020202020204" pitchFamily="34" charset="0"/>
                <a:cs typeface="Arial" panose="020B0604020202020204" pitchFamily="34" charset="0"/>
              </a:rPr>
              <a:t>mantiene</a:t>
            </a:r>
            <a:r>
              <a:rPr lang="en-US" sz="1600" dirty="0">
                <a:solidFill>
                  <a:srgbClr val="990000"/>
                </a:solidFill>
                <a:latin typeface="Arial" panose="020B0604020202020204" pitchFamily="34" charset="0"/>
                <a:cs typeface="Arial" panose="020B0604020202020204" pitchFamily="34" charset="0"/>
              </a:rPr>
              <a:t> </a:t>
            </a:r>
            <a:r>
              <a:rPr lang="en-US" sz="1600" dirty="0" err="1">
                <a:solidFill>
                  <a:srgbClr val="990000"/>
                </a:solidFill>
                <a:latin typeface="Arial" panose="020B0604020202020204" pitchFamily="34" charset="0"/>
                <a:cs typeface="Arial" panose="020B0604020202020204" pitchFamily="34" charset="0"/>
              </a:rPr>
              <a:t>por</a:t>
            </a:r>
            <a:r>
              <a:rPr lang="en-US" sz="1600" dirty="0">
                <a:solidFill>
                  <a:srgbClr val="990000"/>
                </a:solidFill>
                <a:latin typeface="Arial" panose="020B0604020202020204" pitchFamily="34" charset="0"/>
                <a:cs typeface="Arial" panose="020B0604020202020204" pitchFamily="34" charset="0"/>
              </a:rPr>
              <a:t> </a:t>
            </a:r>
            <a:r>
              <a:rPr lang="en-US" sz="1600" dirty="0" err="1">
                <a:solidFill>
                  <a:srgbClr val="990000"/>
                </a:solidFill>
                <a:latin typeface="Arial" panose="020B0604020202020204" pitchFamily="34" charset="0"/>
                <a:cs typeface="Arial" panose="020B0604020202020204" pitchFamily="34" charset="0"/>
              </a:rPr>
              <a:t>cada</a:t>
            </a:r>
            <a:r>
              <a:rPr lang="en-US" sz="1600" dirty="0">
                <a:solidFill>
                  <a:srgbClr val="990000"/>
                </a:solidFill>
                <a:latin typeface="Arial" panose="020B0604020202020204" pitchFamily="34" charset="0"/>
                <a:cs typeface="Arial" panose="020B0604020202020204" pitchFamily="34" charset="0"/>
              </a:rPr>
              <a:t> </a:t>
            </a:r>
            <a:r>
              <a:rPr lang="en-US" sz="1600" dirty="0" err="1">
                <a:solidFill>
                  <a:srgbClr val="990000"/>
                </a:solidFill>
                <a:latin typeface="Arial" panose="020B0604020202020204" pitchFamily="34" charset="0"/>
                <a:cs typeface="Arial" panose="020B0604020202020204" pitchFamily="34" charset="0"/>
              </a:rPr>
              <a:t>programa</a:t>
            </a:r>
            <a:r>
              <a:rPr lang="en-US" sz="1600" dirty="0">
                <a:solidFill>
                  <a:srgbClr val="990000"/>
                </a:solidFill>
                <a:latin typeface="Arial" panose="020B0604020202020204" pitchFamily="34" charset="0"/>
                <a:cs typeface="Arial" panose="020B0604020202020204" pitchFamily="34" charset="0"/>
              </a:rPr>
              <a:t> </a:t>
            </a:r>
            <a:r>
              <a:rPr lang="en-US" sz="1600" dirty="0" err="1">
                <a:solidFill>
                  <a:srgbClr val="990000"/>
                </a:solidFill>
                <a:latin typeface="Arial" panose="020B0604020202020204" pitchFamily="34" charset="0"/>
                <a:cs typeface="Arial" panose="020B0604020202020204" pitchFamily="34" charset="0"/>
              </a:rPr>
              <a:t>educativo</a:t>
            </a:r>
            <a:r>
              <a:rPr lang="en-US" sz="1600" dirty="0">
                <a:solidFill>
                  <a:srgbClr val="990000"/>
                </a:solidFill>
                <a:latin typeface="Arial" panose="020B0604020202020204" pitchFamily="34" charset="0"/>
                <a:cs typeface="Arial" panose="020B0604020202020204" pitchFamily="34" charset="0"/>
              </a:rPr>
              <a:t>.</a:t>
            </a:r>
            <a:endParaRPr lang="en-US" sz="1600" dirty="0" smtClean="0">
              <a:solidFill>
                <a:srgbClr val="990000"/>
              </a:solidFill>
              <a:latin typeface="Arial" panose="020B0604020202020204" pitchFamily="34" charset="0"/>
              <a:cs typeface="Arial" panose="020B0604020202020204" pitchFamily="34" charset="0"/>
            </a:endParaRPr>
          </a:p>
          <a:p>
            <a:endParaRPr lang="en-US" sz="1600" dirty="0">
              <a:solidFill>
                <a:srgbClr val="990000"/>
              </a:solidFill>
            </a:endParaRPr>
          </a:p>
        </p:txBody>
      </p:sp>
    </p:spTree>
    <p:extLst>
      <p:ext uri="{BB962C8B-B14F-4D97-AF65-F5344CB8AC3E}">
        <p14:creationId xmlns:p14="http://schemas.microsoft.com/office/powerpoint/2010/main" val="80158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title"/>
          </p:nvPr>
        </p:nvSpPr>
        <p:spPr>
          <a:xfrm>
            <a:off x="609600" y="1"/>
            <a:ext cx="10972800" cy="1484248"/>
          </a:xfrm>
          <a:prstGeom prst="rect">
            <a:avLst/>
          </a:prstGeom>
          <a:noFill/>
          <a:ln>
            <a:noFill/>
          </a:ln>
        </p:spPr>
        <p:txBody>
          <a:bodyPr spcFirstLastPara="1" wrap="square" lIns="91425" tIns="91425" rIns="91425" bIns="91425" anchor="ctr" anchorCtr="0">
            <a:noAutofit/>
          </a:bodyPr>
          <a:lstStyle/>
          <a:p>
            <a:pPr lvl="0" algn="l">
              <a:lnSpc>
                <a:spcPct val="90000"/>
              </a:lnSpc>
              <a:buClr>
                <a:schemeClr val="dk1"/>
              </a:buClr>
            </a:pPr>
            <a:r>
              <a:rPr lang="en-US" sz="3200" b="1" kern="1200" dirty="0">
                <a:solidFill>
                  <a:srgbClr val="990000"/>
                </a:solidFill>
                <a:latin typeface="+mj-lt"/>
                <a:ea typeface="+mj-ea"/>
                <a:cs typeface="+mj-cs"/>
              </a:rPr>
              <a:t>Strategies to Maximize Your Opportunity </a:t>
            </a:r>
            <a:r>
              <a:rPr lang="en-US" sz="3600" b="1" kern="1200" dirty="0" smtClean="0">
                <a:solidFill>
                  <a:srgbClr val="990000"/>
                </a:solidFill>
                <a:latin typeface="+mj-lt"/>
                <a:ea typeface="+mj-ea"/>
                <a:cs typeface="+mj-cs"/>
              </a:rPr>
              <a:t/>
            </a:r>
            <a:br>
              <a:rPr lang="en-US" sz="3600" b="1" kern="1200" dirty="0" smtClean="0">
                <a:solidFill>
                  <a:srgbClr val="990000"/>
                </a:solidFill>
                <a:latin typeface="+mj-lt"/>
                <a:ea typeface="+mj-ea"/>
                <a:cs typeface="+mj-cs"/>
              </a:rPr>
            </a:br>
            <a:r>
              <a:rPr lang="en-US" sz="2200" b="1" kern="1200" dirty="0" smtClean="0">
                <a:solidFill>
                  <a:srgbClr val="990000"/>
                </a:solidFill>
                <a:latin typeface="+mn-lt"/>
                <a:ea typeface="+mj-ea"/>
                <a:cs typeface="+mj-cs"/>
              </a:rPr>
              <a:t>to </a:t>
            </a:r>
            <a:r>
              <a:rPr lang="en-US" sz="2200" b="1" kern="1200" dirty="0">
                <a:solidFill>
                  <a:srgbClr val="990000"/>
                </a:solidFill>
                <a:latin typeface="+mn-lt"/>
                <a:ea typeface="+mj-ea"/>
                <a:cs typeface="+mj-cs"/>
              </a:rPr>
              <a:t>Get a School You </a:t>
            </a:r>
            <a:r>
              <a:rPr lang="en-US" sz="2200" b="1" kern="1200" dirty="0" smtClean="0">
                <a:solidFill>
                  <a:srgbClr val="990000"/>
                </a:solidFill>
                <a:latin typeface="+mn-lt"/>
                <a:ea typeface="+mj-ea"/>
                <a:cs typeface="+mj-cs"/>
              </a:rPr>
              <a:t>Want   </a:t>
            </a:r>
            <a:r>
              <a:rPr lang="es-ES" sz="2400" b="1" kern="1200" dirty="0" smtClean="0">
                <a:solidFill>
                  <a:schemeClr val="tx1"/>
                </a:solidFill>
                <a:latin typeface="+mn-lt"/>
                <a:ea typeface="+mj-ea"/>
                <a:cs typeface="+mj-cs"/>
              </a:rPr>
              <a:t>Estrategias </a:t>
            </a:r>
            <a:r>
              <a:rPr lang="es-ES" sz="2400" b="1" kern="1200" dirty="0">
                <a:solidFill>
                  <a:schemeClr val="tx1"/>
                </a:solidFill>
                <a:latin typeface="+mn-lt"/>
                <a:ea typeface="+mj-ea"/>
                <a:cs typeface="+mj-cs"/>
              </a:rPr>
              <a:t>para incrementar sus oportunidades </a:t>
            </a:r>
            <a:r>
              <a:rPr lang="es-ES" sz="2200" b="1" kern="1200" dirty="0" smtClean="0">
                <a:solidFill>
                  <a:schemeClr val="tx1"/>
                </a:solidFill>
                <a:latin typeface="+mn-lt"/>
                <a:ea typeface="+mj-ea"/>
                <a:cs typeface="+mj-cs"/>
              </a:rPr>
              <a:t>de recibir </a:t>
            </a:r>
            <a:r>
              <a:rPr lang="es-ES" sz="2000" b="1" kern="1200" dirty="0">
                <a:solidFill>
                  <a:schemeClr val="tx1"/>
                </a:solidFill>
                <a:latin typeface="+mn-lt"/>
                <a:ea typeface="+mj-ea"/>
                <a:cs typeface="+mj-cs"/>
              </a:rPr>
              <a:t>LA ESCUELA QUE USTED QUIERE</a:t>
            </a:r>
            <a:endParaRPr sz="2000" b="1" dirty="0">
              <a:solidFill>
                <a:schemeClr val="tx1"/>
              </a:solidFill>
              <a:latin typeface="+mn-lt"/>
              <a:sym typeface="Calibri"/>
            </a:endParaRPr>
          </a:p>
        </p:txBody>
      </p:sp>
      <p:sp>
        <p:nvSpPr>
          <p:cNvPr id="251" name="Google Shape;251;p37"/>
          <p:cNvSpPr txBox="1"/>
          <p:nvPr/>
        </p:nvSpPr>
        <p:spPr>
          <a:xfrm>
            <a:off x="766617" y="1533236"/>
            <a:ext cx="5095339" cy="4655127"/>
          </a:xfrm>
          <a:prstGeom prst="rect">
            <a:avLst/>
          </a:prstGeom>
          <a:noFill/>
          <a:ln>
            <a:noFill/>
          </a:ln>
        </p:spPr>
        <p:txBody>
          <a:bodyPr spcFirstLastPara="1" wrap="square" lIns="91425" tIns="91425" rIns="91425" bIns="91425" anchor="t" anchorCtr="0">
            <a:noAutofit/>
          </a:bodyPr>
          <a:lstStyle/>
          <a:p>
            <a:pPr>
              <a:spcBef>
                <a:spcPts val="580"/>
              </a:spcBef>
              <a:spcAft>
                <a:spcPts val="600"/>
              </a:spcAft>
              <a:buClr>
                <a:srgbClr val="D34817"/>
              </a:buClr>
              <a:buSzPct val="85000"/>
              <a:defRPr/>
            </a:pPr>
            <a:r>
              <a:rPr lang="en-US" sz="1600" b="1" kern="1200" dirty="0">
                <a:solidFill>
                  <a:srgbClr val="990000"/>
                </a:solidFill>
                <a:latin typeface="+mn-lt"/>
                <a:ea typeface="+mn-ea"/>
                <a:cs typeface="+mn-cs"/>
              </a:rPr>
              <a:t>Turn in the forms on time!</a:t>
            </a:r>
          </a:p>
          <a:p>
            <a:pPr marL="548640" lvl="1" indent="-228600">
              <a:spcBef>
                <a:spcPts val="370"/>
              </a:spcBef>
              <a:spcAft>
                <a:spcPts val="600"/>
              </a:spcAft>
              <a:buClr>
                <a:srgbClr val="9B2D1F"/>
              </a:buClr>
              <a:buSzPct val="85000"/>
              <a:buFont typeface="Arial" pitchFamily="34" charset="0"/>
              <a:buChar char="•"/>
              <a:defRPr/>
            </a:pPr>
            <a:r>
              <a:rPr lang="en-US" sz="1600" b="1" kern="1200" dirty="0">
                <a:solidFill>
                  <a:prstClr val="black"/>
                </a:solidFill>
                <a:latin typeface="+mn-lt"/>
                <a:ea typeface="+mn-ea"/>
                <a:cs typeface="+mn-cs"/>
              </a:rPr>
              <a:t>ALL</a:t>
            </a:r>
            <a:r>
              <a:rPr lang="en-US" sz="1600" kern="1200" dirty="0">
                <a:solidFill>
                  <a:prstClr val="black"/>
                </a:solidFill>
                <a:latin typeface="+mn-lt"/>
                <a:ea typeface="+mn-ea"/>
                <a:cs typeface="+mn-cs"/>
              </a:rPr>
              <a:t> paperwork, both registration and choice forms, must be in on time to be included in the lottery</a:t>
            </a:r>
            <a:r>
              <a:rPr lang="en-US" sz="1600" kern="1200" dirty="0" smtClean="0">
                <a:solidFill>
                  <a:prstClr val="black"/>
                </a:solidFill>
                <a:latin typeface="+mn-lt"/>
                <a:ea typeface="+mn-ea"/>
                <a:cs typeface="+mn-cs"/>
              </a:rPr>
              <a:t>.</a:t>
            </a:r>
            <a:endParaRPr lang="en-US" sz="1600" kern="1200" dirty="0">
              <a:solidFill>
                <a:prstClr val="black"/>
              </a:solidFill>
              <a:latin typeface="+mn-lt"/>
              <a:ea typeface="+mn-ea"/>
              <a:cs typeface="+mn-cs"/>
            </a:endParaRPr>
          </a:p>
          <a:p>
            <a:pPr>
              <a:spcBef>
                <a:spcPts val="580"/>
              </a:spcBef>
              <a:spcAft>
                <a:spcPts val="600"/>
              </a:spcAft>
              <a:buClr>
                <a:srgbClr val="D34817"/>
              </a:buClr>
              <a:buSzPct val="85000"/>
              <a:defRPr/>
            </a:pPr>
            <a:r>
              <a:rPr lang="en-US" sz="1600" b="1" kern="1200" dirty="0">
                <a:solidFill>
                  <a:prstClr val="black"/>
                </a:solidFill>
                <a:latin typeface="+mn-lt"/>
                <a:ea typeface="+mn-ea"/>
                <a:cs typeface="+mn-cs"/>
              </a:rPr>
              <a:t>If a particular school is desired above all others, </a:t>
            </a:r>
            <a:r>
              <a:rPr lang="en-US" sz="1600" b="1" kern="1200" dirty="0">
                <a:solidFill>
                  <a:srgbClr val="990000"/>
                </a:solidFill>
                <a:latin typeface="+mn-lt"/>
                <a:ea typeface="+mn-ea"/>
                <a:cs typeface="+mn-cs"/>
              </a:rPr>
              <a:t>list it as the first choice.</a:t>
            </a:r>
          </a:p>
          <a:p>
            <a:pPr marL="548640" lvl="3" indent="-228600">
              <a:spcBef>
                <a:spcPts val="370"/>
              </a:spcBef>
              <a:spcAft>
                <a:spcPts val="600"/>
              </a:spcAft>
              <a:buClr>
                <a:srgbClr val="9B2D1F"/>
              </a:buClr>
              <a:buSzPct val="85000"/>
              <a:buFont typeface="Arial" pitchFamily="34" charset="0"/>
              <a:buChar char="•"/>
              <a:defRPr/>
            </a:pPr>
            <a:r>
              <a:rPr lang="en-US" sz="1600" kern="1200" dirty="0">
                <a:solidFill>
                  <a:prstClr val="black"/>
                </a:solidFill>
                <a:latin typeface="+mn-lt"/>
                <a:ea typeface="+mn-ea"/>
                <a:cs typeface="+mn-cs"/>
              </a:rPr>
              <a:t>High demand schools will fill up using first choices</a:t>
            </a:r>
            <a:r>
              <a:rPr lang="en-US" sz="1600" kern="1200" dirty="0" smtClean="0">
                <a:solidFill>
                  <a:prstClr val="black"/>
                </a:solidFill>
                <a:latin typeface="+mn-lt"/>
                <a:ea typeface="+mn-ea"/>
                <a:cs typeface="+mn-cs"/>
              </a:rPr>
              <a:t>.</a:t>
            </a:r>
            <a:endParaRPr lang="en-US" sz="1600" kern="1200" dirty="0">
              <a:solidFill>
                <a:prstClr val="black"/>
              </a:solidFill>
              <a:latin typeface="+mn-lt"/>
              <a:ea typeface="+mn-ea"/>
              <a:cs typeface="+mn-cs"/>
            </a:endParaRPr>
          </a:p>
          <a:p>
            <a:pPr>
              <a:spcBef>
                <a:spcPts val="580"/>
              </a:spcBef>
              <a:spcAft>
                <a:spcPts val="600"/>
              </a:spcAft>
              <a:buClr>
                <a:srgbClr val="D34817"/>
              </a:buClr>
              <a:buSzPct val="85000"/>
              <a:defRPr/>
            </a:pPr>
            <a:r>
              <a:rPr lang="en-US" sz="1600" kern="1200" dirty="0">
                <a:solidFill>
                  <a:prstClr val="black"/>
                </a:solidFill>
                <a:latin typeface="+mn-lt"/>
                <a:ea typeface="+mn-ea"/>
                <a:cs typeface="+mn-cs"/>
              </a:rPr>
              <a:t>Neighborhood seats can fill up just as fast as non-neighborhood seats in some schools.  If you do not get into any of your choices you will be placed at the closest school with a seat in your </a:t>
            </a:r>
            <a:r>
              <a:rPr lang="en-US" sz="1600" kern="1200" dirty="0" err="1">
                <a:solidFill>
                  <a:prstClr val="black"/>
                </a:solidFill>
                <a:latin typeface="+mn-lt"/>
                <a:ea typeface="+mn-ea"/>
                <a:cs typeface="+mn-cs"/>
              </a:rPr>
              <a:t>ed</a:t>
            </a:r>
            <a:r>
              <a:rPr lang="en-US" sz="1600" kern="1200" dirty="0">
                <a:solidFill>
                  <a:prstClr val="black"/>
                </a:solidFill>
                <a:latin typeface="+mn-lt"/>
                <a:ea typeface="+mn-ea"/>
                <a:cs typeface="+mn-cs"/>
              </a:rPr>
              <a:t> type.  This may not be your neighborhood school if those seats are filled.</a:t>
            </a:r>
          </a:p>
          <a:p>
            <a:pPr marL="457200">
              <a:lnSpc>
                <a:spcPct val="115000"/>
              </a:lnSpc>
            </a:pPr>
            <a:endParaRPr sz="1800" dirty="0">
              <a:solidFill>
                <a:schemeClr val="dk1"/>
              </a:solidFill>
              <a:latin typeface="Calibri"/>
              <a:ea typeface="Calibri"/>
              <a:cs typeface="Calibri"/>
              <a:sym typeface="Calibri"/>
            </a:endParaRPr>
          </a:p>
        </p:txBody>
      </p:sp>
      <p:sp>
        <p:nvSpPr>
          <p:cNvPr id="4" name="Google Shape;251;p37"/>
          <p:cNvSpPr txBox="1"/>
          <p:nvPr/>
        </p:nvSpPr>
        <p:spPr>
          <a:xfrm>
            <a:off x="6306913" y="1484249"/>
            <a:ext cx="4932588" cy="4655127"/>
          </a:xfrm>
          <a:prstGeom prst="rect">
            <a:avLst/>
          </a:prstGeom>
          <a:noFill/>
          <a:ln>
            <a:noFill/>
          </a:ln>
        </p:spPr>
        <p:txBody>
          <a:bodyPr spcFirstLastPara="1" wrap="square" lIns="91425" tIns="91425" rIns="91425" bIns="91425" anchor="t" anchorCtr="0">
            <a:noAutofit/>
          </a:bodyPr>
          <a:lstStyle/>
          <a:p>
            <a:pPr>
              <a:spcBef>
                <a:spcPts val="580"/>
              </a:spcBef>
              <a:spcAft>
                <a:spcPts val="600"/>
              </a:spcAft>
              <a:buClr>
                <a:srgbClr val="D34817"/>
              </a:buClr>
              <a:buSzPct val="85000"/>
              <a:defRPr/>
            </a:pPr>
            <a:r>
              <a:rPr lang="es-ES" sz="1600" b="1" kern="1200" dirty="0">
                <a:solidFill>
                  <a:srgbClr val="990000"/>
                </a:solidFill>
                <a:latin typeface="+mn-lt"/>
                <a:ea typeface="+mn-ea"/>
                <a:cs typeface="+mn-cs"/>
              </a:rPr>
              <a:t>¡Entregue los formularios a tiempo!</a:t>
            </a:r>
          </a:p>
          <a:p>
            <a:pPr marL="548640" lvl="1" indent="-228600">
              <a:spcBef>
                <a:spcPts val="370"/>
              </a:spcBef>
              <a:spcAft>
                <a:spcPts val="600"/>
              </a:spcAft>
              <a:buClr>
                <a:srgbClr val="9B2D1F"/>
              </a:buClr>
              <a:buSzPct val="85000"/>
              <a:buFont typeface="Arial" pitchFamily="34" charset="0"/>
              <a:buChar char="•"/>
              <a:defRPr/>
            </a:pPr>
            <a:r>
              <a:rPr lang="es-ES" sz="1600" b="1" kern="1200" dirty="0" smtClean="0">
                <a:solidFill>
                  <a:srgbClr val="990000"/>
                </a:solidFill>
                <a:latin typeface="+mn-lt"/>
                <a:ea typeface="+mn-ea"/>
                <a:cs typeface="+mn-cs"/>
              </a:rPr>
              <a:t>TODA</a:t>
            </a:r>
            <a:r>
              <a:rPr lang="es-ES" sz="1600" kern="1200" dirty="0" smtClean="0">
                <a:solidFill>
                  <a:srgbClr val="990000"/>
                </a:solidFill>
                <a:latin typeface="+mn-lt"/>
                <a:ea typeface="+mn-ea"/>
                <a:cs typeface="+mn-cs"/>
              </a:rPr>
              <a:t> LA DOCUMENTACIÓN, tanto los formularios de inscripción y selección, </a:t>
            </a:r>
            <a:r>
              <a:rPr lang="es-ES" sz="1600" kern="1200" dirty="0">
                <a:solidFill>
                  <a:srgbClr val="990000"/>
                </a:solidFill>
                <a:latin typeface="+mn-lt"/>
                <a:ea typeface="+mn-ea"/>
                <a:cs typeface="+mn-cs"/>
              </a:rPr>
              <a:t>se deben entregar a tiempo para ser incluidos en la lotería</a:t>
            </a:r>
            <a:r>
              <a:rPr lang="en-US" sz="1600" kern="1200" dirty="0" smtClean="0">
                <a:solidFill>
                  <a:srgbClr val="990000"/>
                </a:solidFill>
                <a:latin typeface="+mn-lt"/>
                <a:ea typeface="+mn-ea"/>
                <a:cs typeface="+mn-cs"/>
              </a:rPr>
              <a:t>.</a:t>
            </a:r>
            <a:endParaRPr lang="en-US" sz="1600" kern="1200" dirty="0">
              <a:solidFill>
                <a:srgbClr val="990000"/>
              </a:solidFill>
              <a:latin typeface="+mn-lt"/>
              <a:ea typeface="+mn-ea"/>
              <a:cs typeface="+mn-cs"/>
            </a:endParaRPr>
          </a:p>
          <a:p>
            <a:pPr>
              <a:spcBef>
                <a:spcPts val="580"/>
              </a:spcBef>
              <a:spcAft>
                <a:spcPts val="600"/>
              </a:spcAft>
              <a:buClr>
                <a:srgbClr val="D34817"/>
              </a:buClr>
              <a:buSzPct val="85000"/>
              <a:defRPr/>
            </a:pPr>
            <a:r>
              <a:rPr lang="es-ES" sz="1600" b="1" kern="1200" dirty="0">
                <a:solidFill>
                  <a:srgbClr val="990000"/>
                </a:solidFill>
                <a:latin typeface="+mn-lt"/>
                <a:ea typeface="+mn-ea"/>
                <a:cs typeface="+mn-cs"/>
              </a:rPr>
              <a:t>Si prefiere a una escuela en particular más que a otra</a:t>
            </a:r>
            <a:r>
              <a:rPr lang="es-ES" sz="1600" b="1" kern="1200" dirty="0" smtClean="0">
                <a:solidFill>
                  <a:srgbClr val="990000"/>
                </a:solidFill>
                <a:latin typeface="+mn-lt"/>
                <a:ea typeface="+mn-ea"/>
                <a:cs typeface="+mn-cs"/>
              </a:rPr>
              <a:t>,</a:t>
            </a:r>
            <a:r>
              <a:rPr lang="en-US" sz="1600" b="1" kern="1200" dirty="0" smtClean="0">
                <a:solidFill>
                  <a:srgbClr val="990000"/>
                </a:solidFill>
                <a:latin typeface="+mn-lt"/>
                <a:ea typeface="+mn-ea"/>
                <a:cs typeface="+mn-cs"/>
              </a:rPr>
              <a:t> </a:t>
            </a:r>
            <a:r>
              <a:rPr lang="en-US" sz="1600" b="1" kern="1200" dirty="0" err="1" smtClean="0">
                <a:solidFill>
                  <a:schemeClr val="tx1"/>
                </a:solidFill>
                <a:latin typeface="+mn-lt"/>
                <a:ea typeface="+mn-ea"/>
                <a:cs typeface="+mn-cs"/>
              </a:rPr>
              <a:t>póngala</a:t>
            </a:r>
            <a:r>
              <a:rPr lang="en-US" sz="1600" b="1" kern="1200" dirty="0" smtClean="0">
                <a:solidFill>
                  <a:schemeClr val="tx1"/>
                </a:solidFill>
                <a:latin typeface="+mn-lt"/>
                <a:ea typeface="+mn-ea"/>
                <a:cs typeface="+mn-cs"/>
              </a:rPr>
              <a:t> </a:t>
            </a:r>
            <a:r>
              <a:rPr lang="en-US" sz="1600" b="1" kern="1200" dirty="0" err="1" smtClean="0">
                <a:solidFill>
                  <a:schemeClr val="tx1"/>
                </a:solidFill>
                <a:latin typeface="+mn-lt"/>
                <a:ea typeface="+mn-ea"/>
                <a:cs typeface="+mn-cs"/>
              </a:rPr>
              <a:t>como</a:t>
            </a:r>
            <a:r>
              <a:rPr lang="en-US" sz="1600" b="1" kern="1200" dirty="0" smtClean="0">
                <a:solidFill>
                  <a:schemeClr val="tx1"/>
                </a:solidFill>
                <a:latin typeface="+mn-lt"/>
                <a:ea typeface="+mn-ea"/>
                <a:cs typeface="+mn-cs"/>
              </a:rPr>
              <a:t> su </a:t>
            </a:r>
            <a:r>
              <a:rPr lang="en-US" sz="1600" b="1" kern="1200" dirty="0" err="1" smtClean="0">
                <a:solidFill>
                  <a:schemeClr val="tx1"/>
                </a:solidFill>
                <a:latin typeface="+mn-lt"/>
                <a:ea typeface="+mn-ea"/>
                <a:cs typeface="+mn-cs"/>
              </a:rPr>
              <a:t>primera</a:t>
            </a:r>
            <a:r>
              <a:rPr lang="en-US" sz="1600" b="1" kern="1200" dirty="0" smtClean="0">
                <a:solidFill>
                  <a:schemeClr val="tx1"/>
                </a:solidFill>
                <a:latin typeface="+mn-lt"/>
                <a:ea typeface="+mn-ea"/>
                <a:cs typeface="+mn-cs"/>
              </a:rPr>
              <a:t> </a:t>
            </a:r>
            <a:r>
              <a:rPr lang="en-US" sz="1600" b="1" kern="1200" dirty="0" err="1" smtClean="0">
                <a:solidFill>
                  <a:schemeClr val="tx1"/>
                </a:solidFill>
                <a:latin typeface="+mn-lt"/>
                <a:ea typeface="+mn-ea"/>
                <a:cs typeface="+mn-cs"/>
              </a:rPr>
              <a:t>opción</a:t>
            </a:r>
            <a:r>
              <a:rPr lang="en-US" sz="1600" b="1" kern="1200" dirty="0" smtClean="0">
                <a:solidFill>
                  <a:schemeClr val="tx1"/>
                </a:solidFill>
                <a:latin typeface="+mn-lt"/>
                <a:ea typeface="+mn-ea"/>
                <a:cs typeface="+mn-cs"/>
              </a:rPr>
              <a:t>.</a:t>
            </a:r>
            <a:endParaRPr lang="en-US" sz="1600" b="1" kern="1200" dirty="0">
              <a:solidFill>
                <a:schemeClr val="tx1"/>
              </a:solidFill>
              <a:latin typeface="+mn-lt"/>
              <a:ea typeface="+mn-ea"/>
              <a:cs typeface="+mn-cs"/>
            </a:endParaRPr>
          </a:p>
          <a:p>
            <a:pPr marL="548640" lvl="3" indent="-228600">
              <a:spcBef>
                <a:spcPts val="370"/>
              </a:spcBef>
              <a:spcAft>
                <a:spcPts val="600"/>
              </a:spcAft>
              <a:buClr>
                <a:srgbClr val="9B2D1F"/>
              </a:buClr>
              <a:buSzPct val="85000"/>
              <a:buFont typeface="Arial" pitchFamily="34" charset="0"/>
              <a:buChar char="•"/>
              <a:defRPr/>
            </a:pPr>
            <a:r>
              <a:rPr lang="es-ES" sz="1600" kern="1200" dirty="0" smtClean="0">
                <a:solidFill>
                  <a:srgbClr val="990000"/>
                </a:solidFill>
                <a:latin typeface="+mn-lt"/>
                <a:ea typeface="+mn-ea"/>
                <a:cs typeface="+mn-cs"/>
              </a:rPr>
              <a:t>En las escuelas de alta demanda se llena el cupo </a:t>
            </a:r>
            <a:r>
              <a:rPr lang="es-ES" sz="1600" kern="1200" dirty="0">
                <a:solidFill>
                  <a:srgbClr val="990000"/>
                </a:solidFill>
                <a:latin typeface="+mn-lt"/>
                <a:ea typeface="+mn-ea"/>
                <a:cs typeface="+mn-cs"/>
              </a:rPr>
              <a:t>usando las primeras opciones.</a:t>
            </a:r>
          </a:p>
          <a:p>
            <a:pPr>
              <a:spcBef>
                <a:spcPts val="580"/>
              </a:spcBef>
              <a:spcAft>
                <a:spcPts val="600"/>
              </a:spcAft>
              <a:buClr>
                <a:srgbClr val="D34817"/>
              </a:buClr>
              <a:buSzPct val="85000"/>
              <a:defRPr/>
            </a:pPr>
            <a:r>
              <a:rPr lang="es-ES" sz="1600" kern="1200" dirty="0">
                <a:solidFill>
                  <a:srgbClr val="990000"/>
                </a:solidFill>
                <a:latin typeface="+mn-lt"/>
                <a:ea typeface="+mn-ea"/>
                <a:cs typeface="+mn-cs"/>
              </a:rPr>
              <a:t>Los lugares en las escuelas de vecindario se llenan tan rápido como los asientos fuera del vecindario en algunas escuelas. Si no obtiene ninguna de sus selecciones se le asignará a la escuela más cercana de acuerdo al programa educativo que necesita. Tal vez no sea la escuela de su vecindario si ya no hay lugar. </a:t>
            </a:r>
          </a:p>
          <a:p>
            <a:pPr>
              <a:spcBef>
                <a:spcPts val="580"/>
              </a:spcBef>
              <a:spcAft>
                <a:spcPts val="600"/>
              </a:spcAft>
              <a:buClr>
                <a:srgbClr val="D34817"/>
              </a:buClr>
              <a:buSzPct val="85000"/>
              <a:defRPr/>
            </a:pPr>
            <a:r>
              <a:rPr lang="en-US" sz="1600" kern="1200" dirty="0" smtClean="0">
                <a:solidFill>
                  <a:srgbClr val="990000"/>
                </a:solidFill>
                <a:latin typeface="+mn-lt"/>
                <a:ea typeface="+mn-ea"/>
                <a:cs typeface="+mn-cs"/>
              </a:rPr>
              <a:t>.</a:t>
            </a:r>
            <a:endParaRPr lang="en-US" sz="1600" kern="1200" dirty="0">
              <a:solidFill>
                <a:srgbClr val="990000"/>
              </a:solidFill>
              <a:latin typeface="+mn-lt"/>
              <a:ea typeface="+mn-ea"/>
              <a:cs typeface="+mn-cs"/>
            </a:endParaRPr>
          </a:p>
          <a:p>
            <a:pPr marL="457200">
              <a:lnSpc>
                <a:spcPct val="115000"/>
              </a:lnSpc>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7014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lvl="0" algn="l">
              <a:lnSpc>
                <a:spcPct val="90000"/>
              </a:lnSpc>
              <a:buClr>
                <a:schemeClr val="dk1"/>
              </a:buClr>
            </a:pPr>
            <a:r>
              <a:rPr lang="en-US" sz="3600" dirty="0">
                <a:solidFill>
                  <a:srgbClr val="990000"/>
                </a:solidFill>
                <a:latin typeface="+mj-lt"/>
              </a:rPr>
              <a:t>Contact </a:t>
            </a:r>
            <a:r>
              <a:rPr lang="en-US" sz="3600" dirty="0" smtClean="0">
                <a:solidFill>
                  <a:srgbClr val="990000"/>
                </a:solidFill>
                <a:latin typeface="+mj-lt"/>
              </a:rPr>
              <a:t>Information</a:t>
            </a:r>
            <a:br>
              <a:rPr lang="en-US" sz="3600" dirty="0" smtClean="0">
                <a:solidFill>
                  <a:srgbClr val="990000"/>
                </a:solidFill>
                <a:latin typeface="+mj-lt"/>
              </a:rPr>
            </a:br>
            <a:r>
              <a:rPr lang="en-US" sz="3200" dirty="0" err="1" smtClean="0">
                <a:solidFill>
                  <a:schemeClr val="tx1"/>
                </a:solidFill>
                <a:latin typeface="+mj-lt"/>
              </a:rPr>
              <a:t>Información</a:t>
            </a:r>
            <a:r>
              <a:rPr lang="en-US" sz="3200" dirty="0" smtClean="0">
                <a:solidFill>
                  <a:schemeClr val="tx1"/>
                </a:solidFill>
                <a:latin typeface="+mj-lt"/>
              </a:rPr>
              <a:t> de </a:t>
            </a:r>
            <a:r>
              <a:rPr lang="en-US" sz="3200" dirty="0" err="1" smtClean="0">
                <a:solidFill>
                  <a:schemeClr val="tx1"/>
                </a:solidFill>
                <a:latin typeface="+mj-lt"/>
              </a:rPr>
              <a:t>contacto</a:t>
            </a:r>
            <a:endParaRPr sz="3200" b="1" dirty="0">
              <a:solidFill>
                <a:schemeClr val="tx1"/>
              </a:solidFill>
              <a:latin typeface="+mj-lt"/>
              <a:sym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668298841"/>
              </p:ext>
            </p:extLst>
          </p:nvPr>
        </p:nvGraphicFramePr>
        <p:xfrm>
          <a:off x="742950" y="1417638"/>
          <a:ext cx="10467976" cy="5449071"/>
        </p:xfrm>
        <a:graphic>
          <a:graphicData uri="http://schemas.openxmlformats.org/drawingml/2006/table">
            <a:tbl>
              <a:tblPr firstRow="1" bandRow="1">
                <a:tableStyleId>{5C22544A-7EE6-4342-B048-85BDC9FD1C3A}</a:tableStyleId>
              </a:tblPr>
              <a:tblGrid>
                <a:gridCol w="7258050">
                  <a:extLst>
                    <a:ext uri="{9D8B030D-6E8A-4147-A177-3AD203B41FA5}">
                      <a16:colId xmlns="" xmlns:a16="http://schemas.microsoft.com/office/drawing/2014/main" val="790792988"/>
                    </a:ext>
                  </a:extLst>
                </a:gridCol>
                <a:gridCol w="3209926">
                  <a:extLst>
                    <a:ext uri="{9D8B030D-6E8A-4147-A177-3AD203B41FA5}">
                      <a16:colId xmlns="" xmlns:a16="http://schemas.microsoft.com/office/drawing/2014/main" val="3522428653"/>
                    </a:ext>
                  </a:extLst>
                </a:gridCol>
              </a:tblGrid>
              <a:tr h="548640">
                <a:tc>
                  <a:txBody>
                    <a:bodyPr/>
                    <a:lstStyle/>
                    <a:p>
                      <a:pPr lvl="2" algn="l"/>
                      <a:r>
                        <a:rPr lang="en-US" sz="2000" b="1" kern="1200" dirty="0" smtClean="0">
                          <a:solidFill>
                            <a:prstClr val="black"/>
                          </a:solidFill>
                          <a:latin typeface="+mn-lt"/>
                        </a:rPr>
                        <a:t>Student Registration Office</a:t>
                      </a:r>
                    </a:p>
                    <a:p>
                      <a:pPr lvl="2" algn="l"/>
                      <a:r>
                        <a:rPr lang="en-US" sz="2000" b="1" kern="1200" dirty="0" err="1" smtClean="0">
                          <a:solidFill>
                            <a:srgbClr val="990000"/>
                          </a:solidFill>
                          <a:latin typeface="+mn-lt"/>
                        </a:rPr>
                        <a:t>Oficina</a:t>
                      </a:r>
                      <a:r>
                        <a:rPr lang="en-US" sz="2000" b="1" kern="1200" baseline="0" dirty="0" smtClean="0">
                          <a:solidFill>
                            <a:srgbClr val="990000"/>
                          </a:solidFill>
                          <a:latin typeface="+mn-lt"/>
                        </a:rPr>
                        <a:t> de </a:t>
                      </a:r>
                      <a:r>
                        <a:rPr lang="en-US" sz="2000" b="1" kern="1200" baseline="0" dirty="0" err="1" smtClean="0">
                          <a:solidFill>
                            <a:srgbClr val="990000"/>
                          </a:solidFill>
                          <a:latin typeface="+mn-lt"/>
                        </a:rPr>
                        <a:t>Inscripción</a:t>
                      </a:r>
                      <a:r>
                        <a:rPr lang="en-US" sz="2000" b="1" kern="1200" baseline="0" dirty="0" smtClean="0">
                          <a:solidFill>
                            <a:srgbClr val="990000"/>
                          </a:solidFill>
                          <a:latin typeface="+mn-lt"/>
                        </a:rPr>
                        <a:t> </a:t>
                      </a:r>
                      <a:r>
                        <a:rPr lang="en-US" sz="2000" b="1" kern="1200" baseline="0" dirty="0" err="1" smtClean="0">
                          <a:solidFill>
                            <a:srgbClr val="990000"/>
                          </a:solidFill>
                          <a:latin typeface="+mn-lt"/>
                        </a:rPr>
                        <a:t>Estudiantil</a:t>
                      </a:r>
                      <a:endParaRPr lang="en-US" sz="2000" b="1" dirty="0">
                        <a:solidFill>
                          <a:srgbClr val="990000"/>
                        </a:solidFill>
                      </a:endParaRPr>
                    </a:p>
                  </a:txBody>
                  <a:tcPr anchor="ct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1200" dirty="0" smtClean="0">
                          <a:solidFill>
                            <a:prstClr val="black"/>
                          </a:solidFill>
                          <a:latin typeface="+mn-lt"/>
                        </a:rPr>
                        <a:t>(401) 456-9100</a:t>
                      </a:r>
                    </a:p>
                  </a:txBody>
                  <a:tcPr anchor="ctr">
                    <a:solidFill>
                      <a:srgbClr val="E9EDF4"/>
                    </a:solidFill>
                  </a:tcPr>
                </a:tc>
                <a:extLst>
                  <a:ext uri="{0D108BD9-81ED-4DB2-BD59-A6C34878D82A}">
                    <a16:rowId xmlns="" xmlns:a16="http://schemas.microsoft.com/office/drawing/2014/main" val="2863248453"/>
                  </a:ext>
                </a:extLst>
              </a:tr>
              <a:tr h="548640">
                <a:tc gridSpan="2">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1200" dirty="0" smtClean="0">
                          <a:solidFill>
                            <a:prstClr val="black"/>
                          </a:solidFill>
                          <a:latin typeface="+mn-lt"/>
                        </a:rPr>
                        <a:t>Transportation</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kern="1200" dirty="0" err="1" smtClean="0">
                          <a:solidFill>
                            <a:srgbClr val="990000"/>
                          </a:solidFill>
                          <a:latin typeface="+mn-lt"/>
                        </a:rPr>
                        <a:t>Transporte</a:t>
                      </a:r>
                      <a:endParaRPr lang="en-US" sz="1800" b="1" kern="1200" dirty="0" smtClean="0">
                        <a:solidFill>
                          <a:srgbClr val="990000"/>
                        </a:solidFill>
                        <a:latin typeface="+mn-lt"/>
                      </a:endParaRPr>
                    </a:p>
                  </a:txBody>
                  <a:tcPr anchor="ctr"/>
                </a:tc>
                <a:tc hMerge="1">
                  <a:txBody>
                    <a:bodyPr/>
                    <a:lstStyle/>
                    <a:p>
                      <a:endParaRPr lang="en-US"/>
                    </a:p>
                  </a:txBody>
                  <a:tcPr/>
                </a:tc>
                <a:extLst>
                  <a:ext uri="{0D108BD9-81ED-4DB2-BD59-A6C34878D82A}">
                    <a16:rowId xmlns="" xmlns:a16="http://schemas.microsoft.com/office/drawing/2014/main" val="4146662031"/>
                  </a:ext>
                </a:extLst>
              </a:tr>
              <a:tr h="548640">
                <a:tc>
                  <a:txBody>
                    <a:bodyPr/>
                    <a:lstStyle/>
                    <a:p>
                      <a:pPr marL="0" marR="0" lvl="6"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1200" dirty="0" smtClean="0">
                          <a:solidFill>
                            <a:prstClr val="black"/>
                          </a:solidFill>
                          <a:latin typeface="+mn-lt"/>
                        </a:rPr>
                        <a:t>Bus passes or routes</a:t>
                      </a:r>
                    </a:p>
                    <a:p>
                      <a:pPr marL="0" marR="0" lvl="6"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kern="1200" dirty="0" err="1" smtClean="0">
                          <a:solidFill>
                            <a:srgbClr val="990000"/>
                          </a:solidFill>
                          <a:latin typeface="+mn-lt"/>
                        </a:rPr>
                        <a:t>Pases</a:t>
                      </a:r>
                      <a:r>
                        <a:rPr lang="en-US" sz="1800" b="1" kern="1200" dirty="0" smtClean="0">
                          <a:solidFill>
                            <a:srgbClr val="990000"/>
                          </a:solidFill>
                          <a:latin typeface="+mn-lt"/>
                        </a:rPr>
                        <a:t> de </a:t>
                      </a:r>
                      <a:r>
                        <a:rPr lang="en-US" sz="1800" b="1" kern="1200" dirty="0" err="1" smtClean="0">
                          <a:solidFill>
                            <a:srgbClr val="990000"/>
                          </a:solidFill>
                          <a:latin typeface="+mn-lt"/>
                        </a:rPr>
                        <a:t>autobús</a:t>
                      </a:r>
                      <a:r>
                        <a:rPr lang="en-US" sz="1800" b="1" kern="1200" baseline="0" dirty="0" smtClean="0">
                          <a:solidFill>
                            <a:srgbClr val="990000"/>
                          </a:solidFill>
                          <a:latin typeface="+mn-lt"/>
                        </a:rPr>
                        <a:t> o </a:t>
                      </a:r>
                      <a:r>
                        <a:rPr lang="en-US" sz="1800" b="1" kern="1200" baseline="0" dirty="0" err="1" smtClean="0">
                          <a:solidFill>
                            <a:srgbClr val="990000"/>
                          </a:solidFill>
                          <a:latin typeface="+mn-lt"/>
                        </a:rPr>
                        <a:t>rutas</a:t>
                      </a:r>
                      <a:endParaRPr lang="en-US" sz="1800" b="1" dirty="0">
                        <a:solidFill>
                          <a:srgbClr val="990000"/>
                        </a:solidFill>
                      </a:endParaRPr>
                    </a:p>
                  </a:txBody>
                  <a:tcPr marL="731520"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1200" dirty="0" smtClean="0">
                          <a:solidFill>
                            <a:prstClr val="black"/>
                          </a:solidFill>
                          <a:latin typeface="+mn-lt"/>
                        </a:rPr>
                        <a:t>(401) 456-9269</a:t>
                      </a:r>
                    </a:p>
                  </a:txBody>
                  <a:tcPr anchor="ctr"/>
                </a:tc>
                <a:extLst>
                  <a:ext uri="{0D108BD9-81ED-4DB2-BD59-A6C34878D82A}">
                    <a16:rowId xmlns="" xmlns:a16="http://schemas.microsoft.com/office/drawing/2014/main" val="2527143221"/>
                  </a:ext>
                </a:extLst>
              </a:tr>
              <a:tr h="724671">
                <a:tc>
                  <a:txBody>
                    <a:bodyPr/>
                    <a:lstStyle/>
                    <a:p>
                      <a:pPr lvl="2" algn="l"/>
                      <a:r>
                        <a:rPr lang="en-US" sz="2000" b="1" kern="1200" dirty="0" smtClean="0">
                          <a:solidFill>
                            <a:prstClr val="black"/>
                          </a:solidFill>
                          <a:latin typeface="+mn-lt"/>
                        </a:rPr>
                        <a:t>Bus is late or did not </a:t>
                      </a:r>
                      <a:r>
                        <a:rPr lang="en-US" sz="2000" b="1" kern="1200" dirty="0" smtClean="0">
                          <a:solidFill>
                            <a:schemeClr val="tx1"/>
                          </a:solidFill>
                          <a:latin typeface="+mn-lt"/>
                        </a:rPr>
                        <a:t>arrive/</a:t>
                      </a:r>
                      <a:endParaRPr lang="en-US" sz="2000" b="1" kern="1200" dirty="0" smtClean="0">
                        <a:solidFill>
                          <a:srgbClr val="990000"/>
                        </a:solidFill>
                        <a:latin typeface="+mn-lt"/>
                      </a:endParaRPr>
                    </a:p>
                    <a:p>
                      <a:pPr lvl="2" algn="l"/>
                      <a:r>
                        <a:rPr lang="en-US" sz="1800" b="1" kern="1200" dirty="0" smtClean="0">
                          <a:solidFill>
                            <a:srgbClr val="990000"/>
                          </a:solidFill>
                          <a:latin typeface="+mn-lt"/>
                        </a:rPr>
                        <a:t>El</a:t>
                      </a:r>
                      <a:r>
                        <a:rPr lang="en-US" sz="1800" b="1" kern="1200" baseline="0" dirty="0" smtClean="0">
                          <a:solidFill>
                            <a:srgbClr val="990000"/>
                          </a:solidFill>
                          <a:latin typeface="+mn-lt"/>
                        </a:rPr>
                        <a:t> </a:t>
                      </a:r>
                      <a:r>
                        <a:rPr lang="en-US" sz="1800" b="1" kern="1200" baseline="0" dirty="0" err="1" smtClean="0">
                          <a:solidFill>
                            <a:srgbClr val="990000"/>
                          </a:solidFill>
                          <a:latin typeface="+mn-lt"/>
                        </a:rPr>
                        <a:t>autobús</a:t>
                      </a:r>
                      <a:r>
                        <a:rPr lang="en-US" sz="1800" b="1" kern="1200" baseline="0" dirty="0" smtClean="0">
                          <a:solidFill>
                            <a:srgbClr val="990000"/>
                          </a:solidFill>
                          <a:latin typeface="+mn-lt"/>
                        </a:rPr>
                        <a:t> se demora o no </a:t>
                      </a:r>
                      <a:r>
                        <a:rPr lang="en-US" sz="1800" b="1" kern="1200" baseline="0" dirty="0" err="1" smtClean="0">
                          <a:solidFill>
                            <a:srgbClr val="990000"/>
                          </a:solidFill>
                          <a:latin typeface="+mn-lt"/>
                        </a:rPr>
                        <a:t>llegó</a:t>
                      </a:r>
                      <a:endParaRPr lang="en-US" sz="1800" b="1" dirty="0">
                        <a:solidFill>
                          <a:srgbClr val="990000"/>
                        </a:solidFill>
                      </a:endParaRPr>
                    </a:p>
                  </a:txBody>
                  <a:tcPr marL="731520" anchor="ctr"/>
                </a:tc>
                <a:tc>
                  <a:txBody>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1200" dirty="0" smtClean="0">
                          <a:solidFill>
                            <a:prstClr val="black"/>
                          </a:solidFill>
                          <a:latin typeface="+mn-lt"/>
                        </a:rPr>
                        <a:t>(401) 943-7536</a:t>
                      </a:r>
                    </a:p>
                  </a:txBody>
                  <a:tcPr anchor="ctr"/>
                </a:tc>
                <a:extLst>
                  <a:ext uri="{0D108BD9-81ED-4DB2-BD59-A6C34878D82A}">
                    <a16:rowId xmlns="" xmlns:a16="http://schemas.microsoft.com/office/drawing/2014/main" val="3809342868"/>
                  </a:ext>
                </a:extLst>
              </a:tr>
              <a:tr h="548640">
                <a:tc>
                  <a:txBody>
                    <a:bodyPr/>
                    <a:lstStyle/>
                    <a:p>
                      <a:pPr lvl="2" algn="l"/>
                      <a:r>
                        <a:rPr lang="en-US" sz="2000" b="1" kern="1200" dirty="0" smtClean="0">
                          <a:solidFill>
                            <a:prstClr val="black"/>
                          </a:solidFill>
                          <a:latin typeface="+mn-lt"/>
                        </a:rPr>
                        <a:t>Health Services</a:t>
                      </a:r>
                    </a:p>
                    <a:p>
                      <a:pPr lvl="2" algn="l"/>
                      <a:r>
                        <a:rPr lang="en-US" sz="1800" b="1" kern="1200" dirty="0" smtClean="0">
                          <a:solidFill>
                            <a:srgbClr val="990000"/>
                          </a:solidFill>
                          <a:latin typeface="+mn-lt"/>
                        </a:rPr>
                        <a:t>Servicios</a:t>
                      </a:r>
                      <a:r>
                        <a:rPr lang="en-US" sz="1800" b="1" kern="1200" baseline="0" dirty="0" smtClean="0">
                          <a:solidFill>
                            <a:srgbClr val="990000"/>
                          </a:solidFill>
                          <a:latin typeface="+mn-lt"/>
                        </a:rPr>
                        <a:t> de Salud</a:t>
                      </a:r>
                      <a:endParaRPr lang="en-US" sz="1800" b="1" dirty="0">
                        <a:solidFill>
                          <a:srgbClr val="990000"/>
                        </a:solidFill>
                      </a:endParaRPr>
                    </a:p>
                  </a:txBody>
                  <a:tcPr anchor="ctr"/>
                </a:tc>
                <a:tc>
                  <a:txBody>
                    <a:bodyPr/>
                    <a:lstStyle/>
                    <a:p>
                      <a:r>
                        <a:rPr lang="en-US" sz="2000" b="1" kern="1200" dirty="0" smtClean="0">
                          <a:solidFill>
                            <a:prstClr val="black"/>
                          </a:solidFill>
                          <a:latin typeface="+mn-lt"/>
                        </a:rPr>
                        <a:t>(401) 456-9317</a:t>
                      </a:r>
                      <a:endParaRPr lang="en-US" sz="2000" b="1" dirty="0"/>
                    </a:p>
                  </a:txBody>
                  <a:tcPr anchor="ctr"/>
                </a:tc>
                <a:extLst>
                  <a:ext uri="{0D108BD9-81ED-4DB2-BD59-A6C34878D82A}">
                    <a16:rowId xmlns="" xmlns:a16="http://schemas.microsoft.com/office/drawing/2014/main" val="3332749665"/>
                  </a:ext>
                </a:extLst>
              </a:tr>
              <a:tr h="548640">
                <a:tc>
                  <a:txBody>
                    <a:bodyPr/>
                    <a:lstStyle/>
                    <a:p>
                      <a:pPr lvl="2" algn="l"/>
                      <a:r>
                        <a:rPr lang="en-US" sz="2000" b="1" kern="1200" dirty="0" smtClean="0">
                          <a:solidFill>
                            <a:prstClr val="black"/>
                          </a:solidFill>
                          <a:latin typeface="+mn-lt"/>
                        </a:rPr>
                        <a:t>Family &amp; Community Engagement</a:t>
                      </a:r>
                    </a:p>
                    <a:p>
                      <a:pPr lvl="2" algn="l"/>
                      <a:r>
                        <a:rPr lang="en-US" sz="1800" b="1" kern="1200" dirty="0" err="1" smtClean="0">
                          <a:solidFill>
                            <a:srgbClr val="990000"/>
                          </a:solidFill>
                          <a:latin typeface="+mn-lt"/>
                        </a:rPr>
                        <a:t>Oficina</a:t>
                      </a:r>
                      <a:r>
                        <a:rPr lang="en-US" sz="1800" b="1" kern="1200" baseline="0" dirty="0" smtClean="0">
                          <a:solidFill>
                            <a:srgbClr val="990000"/>
                          </a:solidFill>
                          <a:latin typeface="+mn-lt"/>
                        </a:rPr>
                        <a:t> de </a:t>
                      </a:r>
                      <a:r>
                        <a:rPr lang="en-US" sz="1800" b="1" kern="1200" baseline="0" dirty="0" err="1" smtClean="0">
                          <a:solidFill>
                            <a:srgbClr val="990000"/>
                          </a:solidFill>
                          <a:latin typeface="+mn-lt"/>
                        </a:rPr>
                        <a:t>Participación</a:t>
                      </a:r>
                      <a:r>
                        <a:rPr lang="en-US" sz="1800" b="1" kern="1200" baseline="0" dirty="0" smtClean="0">
                          <a:solidFill>
                            <a:srgbClr val="990000"/>
                          </a:solidFill>
                          <a:latin typeface="+mn-lt"/>
                        </a:rPr>
                        <a:t> Familiar y </a:t>
                      </a:r>
                      <a:r>
                        <a:rPr lang="en-US" sz="1800" b="1" kern="1200" baseline="0" dirty="0" err="1" smtClean="0">
                          <a:solidFill>
                            <a:srgbClr val="990000"/>
                          </a:solidFill>
                          <a:latin typeface="+mn-lt"/>
                        </a:rPr>
                        <a:t>Comunitaria</a:t>
                      </a:r>
                      <a:endParaRPr lang="en-US" sz="1800" b="1" dirty="0">
                        <a:solidFill>
                          <a:srgbClr val="99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1200" dirty="0" smtClean="0">
                          <a:solidFill>
                            <a:prstClr val="black"/>
                          </a:solidFill>
                          <a:latin typeface="+mn-lt"/>
                        </a:rPr>
                        <a:t>(401) 456-0686</a:t>
                      </a:r>
                    </a:p>
                  </a:txBody>
                  <a:tcPr anchor="ctr"/>
                </a:tc>
                <a:extLst>
                  <a:ext uri="{0D108BD9-81ED-4DB2-BD59-A6C34878D82A}">
                    <a16:rowId xmlns="" xmlns:a16="http://schemas.microsoft.com/office/drawing/2014/main" val="2959523706"/>
                  </a:ext>
                </a:extLst>
              </a:tr>
              <a:tr h="548640">
                <a:tc>
                  <a:txBody>
                    <a:bodyPr/>
                    <a:lstStyle/>
                    <a:p>
                      <a:pPr lvl="2" algn="l"/>
                      <a:r>
                        <a:rPr lang="en-US" sz="2000" b="1" kern="1200" dirty="0" smtClean="0">
                          <a:solidFill>
                            <a:prstClr val="black"/>
                          </a:solidFill>
                          <a:latin typeface="+mn-lt"/>
                        </a:rPr>
                        <a:t>Special Education Office</a:t>
                      </a:r>
                    </a:p>
                    <a:p>
                      <a:pPr lvl="2" algn="l"/>
                      <a:r>
                        <a:rPr lang="en-US" sz="1800" b="1" kern="1200" dirty="0" err="1" smtClean="0">
                          <a:solidFill>
                            <a:srgbClr val="990000"/>
                          </a:solidFill>
                          <a:latin typeface="+mn-lt"/>
                        </a:rPr>
                        <a:t>Oficina</a:t>
                      </a:r>
                      <a:r>
                        <a:rPr lang="en-US" sz="1800" b="1" kern="1200" dirty="0" smtClean="0">
                          <a:solidFill>
                            <a:srgbClr val="990000"/>
                          </a:solidFill>
                          <a:latin typeface="+mn-lt"/>
                        </a:rPr>
                        <a:t> de </a:t>
                      </a:r>
                      <a:r>
                        <a:rPr lang="en-US" sz="1800" b="1" kern="1200" dirty="0" err="1" smtClean="0">
                          <a:solidFill>
                            <a:srgbClr val="990000"/>
                          </a:solidFill>
                          <a:latin typeface="+mn-lt"/>
                        </a:rPr>
                        <a:t>Educación</a:t>
                      </a:r>
                      <a:r>
                        <a:rPr lang="en-US" sz="1800" b="1" kern="1200" baseline="0" dirty="0" smtClean="0">
                          <a:solidFill>
                            <a:srgbClr val="990000"/>
                          </a:solidFill>
                          <a:latin typeface="+mn-lt"/>
                        </a:rPr>
                        <a:t> Especial</a:t>
                      </a:r>
                      <a:endParaRPr lang="en-US" sz="1800" b="1" dirty="0">
                        <a:solidFill>
                          <a:srgbClr val="99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1200" dirty="0" smtClean="0">
                          <a:solidFill>
                            <a:prstClr val="black"/>
                          </a:solidFill>
                          <a:latin typeface="+mn-lt"/>
                        </a:rPr>
                        <a:t>(401) 456-9330 </a:t>
                      </a:r>
                    </a:p>
                  </a:txBody>
                  <a:tcPr anchor="ctr"/>
                </a:tc>
                <a:extLst>
                  <a:ext uri="{0D108BD9-81ED-4DB2-BD59-A6C34878D82A}">
                    <a16:rowId xmlns="" xmlns:a16="http://schemas.microsoft.com/office/drawing/2014/main" val="3426092843"/>
                  </a:ext>
                </a:extLst>
              </a:tr>
              <a:tr h="548640">
                <a:tc>
                  <a:txBody>
                    <a:bodyPr/>
                    <a:lstStyle/>
                    <a:p>
                      <a:pPr lvl="2" algn="l"/>
                      <a:r>
                        <a:rPr lang="en-US" sz="2000" b="1" kern="1200" dirty="0" smtClean="0">
                          <a:solidFill>
                            <a:prstClr val="black"/>
                          </a:solidFill>
                          <a:latin typeface="+mn-lt"/>
                        </a:rPr>
                        <a:t>English Language Learners </a:t>
                      </a:r>
                      <a:r>
                        <a:rPr lang="en-US" sz="2000" b="1" kern="1200" dirty="0" smtClean="0">
                          <a:solidFill>
                            <a:schemeClr val="tx1"/>
                          </a:solidFill>
                          <a:latin typeface="+mn-lt"/>
                        </a:rPr>
                        <a:t>Office</a:t>
                      </a:r>
                    </a:p>
                    <a:p>
                      <a:pPr lvl="2" algn="l"/>
                      <a:r>
                        <a:rPr lang="en-US" sz="1800" b="1" kern="1200" dirty="0" err="1" smtClean="0">
                          <a:solidFill>
                            <a:srgbClr val="990000"/>
                          </a:solidFill>
                          <a:latin typeface="+mn-lt"/>
                        </a:rPr>
                        <a:t>Oficina</a:t>
                      </a:r>
                      <a:r>
                        <a:rPr lang="en-US" sz="1800" b="1" kern="1200" baseline="0" dirty="0" smtClean="0">
                          <a:solidFill>
                            <a:srgbClr val="990000"/>
                          </a:solidFill>
                          <a:latin typeface="+mn-lt"/>
                        </a:rPr>
                        <a:t> de </a:t>
                      </a:r>
                      <a:r>
                        <a:rPr lang="en-US" sz="1800" b="1" kern="1200" baseline="0" dirty="0" err="1" smtClean="0">
                          <a:solidFill>
                            <a:srgbClr val="990000"/>
                          </a:solidFill>
                          <a:latin typeface="+mn-lt"/>
                        </a:rPr>
                        <a:t>Estudiantes</a:t>
                      </a:r>
                      <a:r>
                        <a:rPr lang="en-US" sz="1800" b="1" kern="1200" baseline="0" dirty="0" smtClean="0">
                          <a:solidFill>
                            <a:srgbClr val="990000"/>
                          </a:solidFill>
                          <a:latin typeface="+mn-lt"/>
                        </a:rPr>
                        <a:t> </a:t>
                      </a:r>
                      <a:r>
                        <a:rPr lang="en-US" sz="1800" b="1" kern="1200" baseline="0" dirty="0" err="1" smtClean="0">
                          <a:solidFill>
                            <a:srgbClr val="990000"/>
                          </a:solidFill>
                          <a:latin typeface="+mn-lt"/>
                        </a:rPr>
                        <a:t>Multilingües</a:t>
                      </a:r>
                      <a:endParaRPr lang="en-US" sz="1800" b="1" dirty="0">
                        <a:solidFill>
                          <a:srgbClr val="99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1200" dirty="0" smtClean="0">
                          <a:solidFill>
                            <a:prstClr val="black"/>
                          </a:solidFill>
                          <a:latin typeface="+mn-lt"/>
                        </a:rPr>
                        <a:t>(401) 456-9256</a:t>
                      </a:r>
                    </a:p>
                  </a:txBody>
                  <a:tcPr anchor="ctr"/>
                </a:tc>
                <a:extLst>
                  <a:ext uri="{0D108BD9-81ED-4DB2-BD59-A6C34878D82A}">
                    <a16:rowId xmlns="" xmlns:a16="http://schemas.microsoft.com/office/drawing/2014/main" val="2363875541"/>
                  </a:ext>
                </a:extLst>
              </a:tr>
            </a:tbl>
          </a:graphicData>
        </a:graphic>
      </p:graphicFrame>
    </p:spTree>
    <p:extLst>
      <p:ext uri="{BB962C8B-B14F-4D97-AF65-F5344CB8AC3E}">
        <p14:creationId xmlns:p14="http://schemas.microsoft.com/office/powerpoint/2010/main" val="1423543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38"/>
          <p:cNvSpPr txBox="1">
            <a:spLocks noGrp="1"/>
          </p:cNvSpPr>
          <p:nvPr>
            <p:ph type="title"/>
          </p:nvPr>
        </p:nvSpPr>
        <p:spPr>
          <a:xfrm>
            <a:off x="5143500" y="274638"/>
            <a:ext cx="6438900" cy="1143000"/>
          </a:xfrm>
          <a:prstGeom prst="rect">
            <a:avLst/>
          </a:prstGeom>
          <a:noFill/>
          <a:ln>
            <a:noFill/>
          </a:ln>
        </p:spPr>
        <p:txBody>
          <a:bodyPr spcFirstLastPara="1" wrap="square" lIns="91425" tIns="91425" rIns="91425" bIns="91425" anchor="ctr" anchorCtr="0">
            <a:noAutofit/>
          </a:bodyPr>
          <a:lstStyle/>
          <a:p>
            <a:pPr algn="l">
              <a:lnSpc>
                <a:spcPct val="90000"/>
              </a:lnSpc>
              <a:buClr>
                <a:schemeClr val="dk1"/>
              </a:buClr>
            </a:pPr>
            <a:r>
              <a:rPr lang="en-US" sz="3600" b="1" dirty="0" smtClean="0">
                <a:solidFill>
                  <a:srgbClr val="990000"/>
                </a:solidFill>
                <a:latin typeface="+mj-lt"/>
                <a:ea typeface="Calibri"/>
                <a:cs typeface="Calibri"/>
                <a:sym typeface="Calibri"/>
              </a:rPr>
              <a:t>Questions/Concerns?</a:t>
            </a:r>
            <a:br>
              <a:rPr lang="en-US" sz="3600" b="1" dirty="0" smtClean="0">
                <a:solidFill>
                  <a:srgbClr val="990000"/>
                </a:solidFill>
                <a:latin typeface="+mj-lt"/>
                <a:ea typeface="Calibri"/>
                <a:cs typeface="Calibri"/>
                <a:sym typeface="Calibri"/>
              </a:rPr>
            </a:br>
            <a:r>
              <a:rPr lang="en-US" sz="3200" b="1" dirty="0" smtClean="0">
                <a:solidFill>
                  <a:schemeClr val="tx1"/>
                </a:solidFill>
                <a:latin typeface="+mj-lt"/>
              </a:rPr>
              <a:t>¿</a:t>
            </a:r>
            <a:r>
              <a:rPr lang="en-US" sz="3200" b="1" dirty="0" err="1" smtClean="0">
                <a:solidFill>
                  <a:schemeClr val="tx1"/>
                </a:solidFill>
                <a:latin typeface="+mj-lt"/>
              </a:rPr>
              <a:t>Preguntas</a:t>
            </a:r>
            <a:r>
              <a:rPr lang="en-US" sz="3200" b="1" dirty="0" smtClean="0">
                <a:solidFill>
                  <a:schemeClr val="tx1"/>
                </a:solidFill>
                <a:latin typeface="+mj-lt"/>
              </a:rPr>
              <a:t>/Inquietudes?</a:t>
            </a:r>
            <a:endParaRPr sz="3200" b="1" dirty="0">
              <a:solidFill>
                <a:schemeClr val="tx1"/>
              </a:solidFill>
              <a:latin typeface="+mj-lt"/>
              <a:sym typeface="Calibri"/>
            </a:endParaRPr>
          </a:p>
        </p:txBody>
      </p:sp>
      <p:sp>
        <p:nvSpPr>
          <p:cNvPr id="2" name="Text Placeholder 1"/>
          <p:cNvSpPr>
            <a:spLocks noGrp="1"/>
          </p:cNvSpPr>
          <p:nvPr>
            <p:ph type="body" idx="1"/>
          </p:nvPr>
        </p:nvSpPr>
        <p:spPr>
          <a:xfrm>
            <a:off x="4958334" y="1600201"/>
            <a:ext cx="6624066" cy="4555670"/>
          </a:xfrm>
        </p:spPr>
        <p:txBody>
          <a:bodyPr/>
          <a:lstStyle/>
          <a:p>
            <a:pPr marL="0" indent="0" algn="ctr">
              <a:buNone/>
            </a:pPr>
            <a:endParaRPr lang="en-US" sz="6600" dirty="0">
              <a:latin typeface="+mn-lt"/>
            </a:endParaRPr>
          </a:p>
          <a:p>
            <a:pPr marL="0" indent="0" algn="ctr">
              <a:buNone/>
            </a:pPr>
            <a:r>
              <a:rPr lang="en-US" sz="6600" dirty="0">
                <a:solidFill>
                  <a:schemeClr val="tx1"/>
                </a:solidFill>
              </a:rPr>
              <a:t>Thank </a:t>
            </a:r>
            <a:r>
              <a:rPr lang="en-US" sz="6600" dirty="0" smtClean="0">
                <a:solidFill>
                  <a:schemeClr val="tx1"/>
                </a:solidFill>
              </a:rPr>
              <a:t>you</a:t>
            </a:r>
            <a:br>
              <a:rPr lang="en-US" sz="6600" dirty="0" smtClean="0">
                <a:solidFill>
                  <a:schemeClr val="tx1"/>
                </a:solidFill>
              </a:rPr>
            </a:br>
            <a:r>
              <a:rPr lang="en-US" sz="6600" dirty="0" smtClean="0">
                <a:solidFill>
                  <a:srgbClr val="990000"/>
                </a:solidFill>
              </a:rPr>
              <a:t>Gracias</a:t>
            </a:r>
            <a:endParaRPr lang="en-US" sz="6600" dirty="0">
              <a:solidFill>
                <a:srgbClr val="990000"/>
              </a:solidFill>
            </a:endParaRPr>
          </a:p>
          <a:p>
            <a:pPr marL="0" indent="0" algn="ctr">
              <a:buNone/>
            </a:pPr>
            <a:endParaRPr lang="en-US" sz="6600" dirty="0">
              <a:solidFill>
                <a:srgbClr val="990000"/>
              </a:solidFill>
            </a:endParaRPr>
          </a:p>
          <a:p>
            <a:pPr marL="25400" indent="0">
              <a:buNone/>
            </a:pPr>
            <a:endParaRPr lang="en-US" sz="6600" dirty="0">
              <a:solidFill>
                <a:srgbClr val="990000"/>
              </a:solidFill>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4887468"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609600" y="153648"/>
            <a:ext cx="10972800" cy="1143000"/>
          </a:xfrm>
          <a:prstGeom prst="rect">
            <a:avLst/>
          </a:prstGeom>
          <a:noFill/>
          <a:ln>
            <a:noFill/>
          </a:ln>
        </p:spPr>
        <p:txBody>
          <a:bodyPr spcFirstLastPara="1" wrap="square" lIns="91425" tIns="91425" rIns="91425" bIns="91425" anchor="ctr" anchorCtr="0">
            <a:noAutofit/>
          </a:bodyPr>
          <a:lstStyle/>
          <a:p>
            <a:pPr algn="l">
              <a:buClr>
                <a:schemeClr val="dk1"/>
              </a:buClr>
              <a:buSzPts val="1100"/>
            </a:pPr>
            <a:r>
              <a:rPr lang="en-US" sz="3600" dirty="0">
                <a:solidFill>
                  <a:srgbClr val="990000"/>
                </a:solidFill>
                <a:latin typeface="+mj-lt"/>
              </a:rPr>
              <a:t>Registration Eligibility for </a:t>
            </a:r>
            <a:r>
              <a:rPr lang="en-US" sz="3600" dirty="0" smtClean="0">
                <a:solidFill>
                  <a:srgbClr val="990000"/>
                </a:solidFill>
                <a:latin typeface="+mj-lt"/>
              </a:rPr>
              <a:t>Kindergarten</a:t>
            </a:r>
            <a:br>
              <a:rPr lang="en-US" sz="3600" dirty="0" smtClean="0">
                <a:solidFill>
                  <a:srgbClr val="990000"/>
                </a:solidFill>
                <a:latin typeface="+mj-lt"/>
              </a:rPr>
            </a:br>
            <a:r>
              <a:rPr lang="en-US" sz="3200" dirty="0" err="1" smtClean="0">
                <a:solidFill>
                  <a:schemeClr val="tx1"/>
                </a:solidFill>
                <a:latin typeface="+mj-lt"/>
              </a:rPr>
              <a:t>Eligibilidad</a:t>
            </a:r>
            <a:r>
              <a:rPr lang="en-US" sz="3200" dirty="0" smtClean="0">
                <a:solidFill>
                  <a:schemeClr val="tx1"/>
                </a:solidFill>
                <a:latin typeface="+mj-lt"/>
              </a:rPr>
              <a:t> para la </a:t>
            </a:r>
            <a:r>
              <a:rPr lang="en-US" sz="3200" dirty="0" err="1" smtClean="0">
                <a:solidFill>
                  <a:schemeClr val="tx1"/>
                </a:solidFill>
                <a:latin typeface="+mj-lt"/>
              </a:rPr>
              <a:t>inscripción</a:t>
            </a:r>
            <a:r>
              <a:rPr lang="en-US" sz="3200" dirty="0" smtClean="0">
                <a:solidFill>
                  <a:schemeClr val="tx1"/>
                </a:solidFill>
                <a:latin typeface="+mj-lt"/>
              </a:rPr>
              <a:t> al kindergarten </a:t>
            </a:r>
            <a:endParaRPr sz="3200" i="1" dirty="0">
              <a:solidFill>
                <a:schemeClr val="tx1"/>
              </a:solidFill>
              <a:latin typeface="+mj-lt"/>
              <a:sym typeface="Calibri"/>
            </a:endParaRPr>
          </a:p>
        </p:txBody>
      </p:sp>
      <p:sp>
        <p:nvSpPr>
          <p:cNvPr id="177" name="Google Shape;177;p27"/>
          <p:cNvSpPr txBox="1"/>
          <p:nvPr/>
        </p:nvSpPr>
        <p:spPr>
          <a:xfrm>
            <a:off x="713015" y="1348624"/>
            <a:ext cx="10602686" cy="1929719"/>
          </a:xfrm>
          <a:prstGeom prst="rect">
            <a:avLst/>
          </a:prstGeom>
          <a:noFill/>
          <a:ln>
            <a:noFill/>
          </a:ln>
        </p:spPr>
        <p:txBody>
          <a:bodyPr spcFirstLastPara="1" wrap="square" lIns="91425" tIns="91425" rIns="91425" bIns="91425" anchor="t" anchorCtr="0">
            <a:noAutofit/>
          </a:bodyPr>
          <a:lstStyle/>
          <a:p>
            <a:pPr marL="114300" algn="ctr">
              <a:buSzPts val="1800"/>
            </a:pPr>
            <a:r>
              <a:rPr lang="en-US" sz="2400" b="1" dirty="0" smtClean="0">
                <a:solidFill>
                  <a:schemeClr val="tx1"/>
                </a:solidFill>
                <a:latin typeface="+mn-lt"/>
              </a:rPr>
              <a:t>Every child who is five years on or before September 1</a:t>
            </a:r>
            <a:r>
              <a:rPr lang="en-US" sz="2400" b="1" baseline="30000" dirty="0" smtClean="0">
                <a:solidFill>
                  <a:schemeClr val="tx1"/>
                </a:solidFill>
                <a:latin typeface="+mn-lt"/>
              </a:rPr>
              <a:t>st</a:t>
            </a:r>
            <a:r>
              <a:rPr lang="en-US" sz="2400" b="1" dirty="0" smtClean="0">
                <a:solidFill>
                  <a:schemeClr val="tx1"/>
                </a:solidFill>
                <a:latin typeface="+mn-lt"/>
              </a:rPr>
              <a:t> of the incoming school year is able to register for Kindergarten.  </a:t>
            </a:r>
          </a:p>
          <a:p>
            <a:pPr marL="114300" algn="ctr">
              <a:buSzPts val="1800"/>
            </a:pPr>
            <a:r>
              <a:rPr lang="en-US" sz="2400" b="1" dirty="0" smtClean="0">
                <a:solidFill>
                  <a:schemeClr val="tx1"/>
                </a:solidFill>
                <a:latin typeface="+mn-lt"/>
              </a:rPr>
              <a:t>Kindergarten Registration dates for 2023 are: </a:t>
            </a:r>
            <a:br>
              <a:rPr lang="en-US" sz="2400" b="1" dirty="0" smtClean="0">
                <a:solidFill>
                  <a:schemeClr val="tx1"/>
                </a:solidFill>
                <a:latin typeface="+mn-lt"/>
              </a:rPr>
            </a:br>
            <a:r>
              <a:rPr lang="en-US" sz="2400" b="1" dirty="0" smtClean="0">
                <a:solidFill>
                  <a:schemeClr val="tx1"/>
                </a:solidFill>
                <a:latin typeface="+mn-lt"/>
              </a:rPr>
              <a:t>2/20/2023 through 5/12/2023</a:t>
            </a:r>
            <a:endParaRPr sz="1800" dirty="0" smtClean="0">
              <a:solidFill>
                <a:schemeClr val="tx1"/>
              </a:solidFill>
              <a:latin typeface="+mn-lt"/>
            </a:endParaRPr>
          </a:p>
          <a:p>
            <a:pPr>
              <a:spcAft>
                <a:spcPts val="1200"/>
              </a:spcAft>
            </a:pPr>
            <a:endParaRPr sz="1800" dirty="0" smtClean="0">
              <a:solidFill>
                <a:schemeClr val="tx1"/>
              </a:solidFill>
              <a:latin typeface="+mn-lt"/>
            </a:endParaRPr>
          </a:p>
          <a:p>
            <a:pPr marL="285750" indent="-171450">
              <a:buSzPts val="1800"/>
            </a:pPr>
            <a:endParaRPr sz="1600" dirty="0" smtClean="0">
              <a:latin typeface="+mn-lt"/>
            </a:endParaRPr>
          </a:p>
          <a:p>
            <a:pPr marL="285750" indent="-171450">
              <a:buSzPts val="1800"/>
            </a:pPr>
            <a:endParaRPr sz="1600" dirty="0">
              <a:latin typeface="+mn-lt"/>
            </a:endParaRPr>
          </a:p>
        </p:txBody>
      </p:sp>
      <p:sp>
        <p:nvSpPr>
          <p:cNvPr id="4" name="Google Shape;177;p27"/>
          <p:cNvSpPr txBox="1"/>
          <p:nvPr/>
        </p:nvSpPr>
        <p:spPr>
          <a:xfrm>
            <a:off x="713015" y="3589338"/>
            <a:ext cx="10602686" cy="1929719"/>
          </a:xfrm>
          <a:prstGeom prst="rect">
            <a:avLst/>
          </a:prstGeom>
          <a:noFill/>
          <a:ln>
            <a:noFill/>
          </a:ln>
        </p:spPr>
        <p:txBody>
          <a:bodyPr spcFirstLastPara="1" wrap="square" lIns="91425" tIns="91425" rIns="91425" bIns="91425" anchor="t" anchorCtr="0">
            <a:noAutofit/>
          </a:bodyPr>
          <a:lstStyle/>
          <a:p>
            <a:pPr marL="114300" algn="ctr">
              <a:buSzPts val="1800"/>
            </a:pPr>
            <a:r>
              <a:rPr lang="es-ES" sz="2400" b="1" dirty="0">
                <a:solidFill>
                  <a:srgbClr val="990000"/>
                </a:solidFill>
                <a:latin typeface="+mn-lt"/>
              </a:rPr>
              <a:t>Cada estudiante que cumpla los cinco años de edad, el o antes del 1ero de septiembre de cada año escolar, es elegible para asistir al Kindergarten</a:t>
            </a:r>
            <a:r>
              <a:rPr lang="en-US" sz="2400" b="1" dirty="0" smtClean="0">
                <a:solidFill>
                  <a:srgbClr val="990000"/>
                </a:solidFill>
                <a:latin typeface="+mn-lt"/>
              </a:rPr>
              <a:t>.  </a:t>
            </a:r>
          </a:p>
          <a:p>
            <a:pPr marL="114300" algn="ctr">
              <a:buSzPts val="1800"/>
            </a:pPr>
            <a:r>
              <a:rPr lang="en-US" sz="2400" b="1" dirty="0" smtClean="0">
                <a:solidFill>
                  <a:srgbClr val="990000"/>
                </a:solidFill>
                <a:latin typeface="+mn-lt"/>
              </a:rPr>
              <a:t>Las </a:t>
            </a:r>
            <a:r>
              <a:rPr lang="en-US" sz="2400" b="1" dirty="0" err="1" smtClean="0">
                <a:solidFill>
                  <a:srgbClr val="990000"/>
                </a:solidFill>
                <a:latin typeface="+mn-lt"/>
              </a:rPr>
              <a:t>fechas</a:t>
            </a:r>
            <a:r>
              <a:rPr lang="en-US" sz="2400" b="1" dirty="0">
                <a:solidFill>
                  <a:srgbClr val="990000"/>
                </a:solidFill>
                <a:latin typeface="+mn-lt"/>
              </a:rPr>
              <a:t> </a:t>
            </a:r>
            <a:r>
              <a:rPr lang="en-US" sz="2400" b="1" dirty="0" smtClean="0">
                <a:solidFill>
                  <a:srgbClr val="990000"/>
                </a:solidFill>
                <a:latin typeface="+mn-lt"/>
              </a:rPr>
              <a:t>de </a:t>
            </a:r>
            <a:r>
              <a:rPr lang="en-US" sz="2400" b="1" dirty="0" err="1" smtClean="0">
                <a:solidFill>
                  <a:srgbClr val="990000"/>
                </a:solidFill>
                <a:latin typeface="+mn-lt"/>
              </a:rPr>
              <a:t>inscripción</a:t>
            </a:r>
            <a:r>
              <a:rPr lang="en-US" sz="2400" b="1" dirty="0" smtClean="0">
                <a:solidFill>
                  <a:srgbClr val="990000"/>
                </a:solidFill>
                <a:latin typeface="+mn-lt"/>
              </a:rPr>
              <a:t> a Kindergarten para el </a:t>
            </a:r>
            <a:r>
              <a:rPr lang="en-US" sz="2400" b="1" dirty="0" err="1" smtClean="0">
                <a:solidFill>
                  <a:srgbClr val="990000"/>
                </a:solidFill>
                <a:latin typeface="+mn-lt"/>
              </a:rPr>
              <a:t>año</a:t>
            </a:r>
            <a:r>
              <a:rPr lang="en-US" sz="2400" b="1" dirty="0" smtClean="0">
                <a:solidFill>
                  <a:srgbClr val="990000"/>
                </a:solidFill>
                <a:latin typeface="+mn-lt"/>
              </a:rPr>
              <a:t> 2023 son: </a:t>
            </a:r>
            <a:br>
              <a:rPr lang="en-US" sz="2400" b="1" dirty="0" smtClean="0">
                <a:solidFill>
                  <a:srgbClr val="990000"/>
                </a:solidFill>
                <a:latin typeface="+mn-lt"/>
              </a:rPr>
            </a:br>
            <a:r>
              <a:rPr lang="en-US" sz="2400" b="1" dirty="0" smtClean="0">
                <a:solidFill>
                  <a:srgbClr val="990000"/>
                </a:solidFill>
                <a:latin typeface="+mn-lt"/>
              </a:rPr>
              <a:t>2/20/2023  al </a:t>
            </a:r>
            <a:r>
              <a:rPr lang="en-US" sz="2400" b="1" dirty="0" smtClean="0">
                <a:solidFill>
                  <a:srgbClr val="990000"/>
                </a:solidFill>
                <a:latin typeface="+mn-lt"/>
              </a:rPr>
              <a:t>5/12/2023</a:t>
            </a:r>
          </a:p>
          <a:p>
            <a:pPr marL="114300" algn="ctr">
              <a:buSzPts val="1800"/>
            </a:pPr>
            <a:endParaRPr lang="en-US" sz="2400" b="1" dirty="0">
              <a:solidFill>
                <a:srgbClr val="990000"/>
              </a:solidFill>
              <a:latin typeface="+mn-lt"/>
            </a:endParaRPr>
          </a:p>
          <a:p>
            <a:pPr marL="114300" algn="ctr">
              <a:buSzPts val="1800"/>
            </a:pPr>
            <a:r>
              <a:rPr lang="en-US" sz="2400" b="1" dirty="0" smtClean="0">
                <a:solidFill>
                  <a:srgbClr val="0070C0"/>
                </a:solidFill>
                <a:latin typeface="+mn-lt"/>
              </a:rPr>
              <a:t>Kindergarten Lottery will be held on June 7, 2023</a:t>
            </a:r>
          </a:p>
          <a:p>
            <a:pPr marL="114300" algn="ctr">
              <a:buSzPts val="1800"/>
            </a:pPr>
            <a:r>
              <a:rPr lang="es-ES_tradnl" sz="2400" b="1" dirty="0" smtClean="0">
                <a:solidFill>
                  <a:srgbClr val="0070C0"/>
                </a:solidFill>
                <a:latin typeface="+mn-lt"/>
              </a:rPr>
              <a:t>La Lotería de Kindergarten tomara lugar el 7 de junio, 2023</a:t>
            </a:r>
            <a:endParaRPr lang="es-ES_tradnl" sz="1800" dirty="0" smtClean="0">
              <a:solidFill>
                <a:srgbClr val="0070C0"/>
              </a:solidFill>
              <a:latin typeface="+mn-lt"/>
            </a:endParaRPr>
          </a:p>
          <a:p>
            <a:pPr>
              <a:spcAft>
                <a:spcPts val="1200"/>
              </a:spcAft>
            </a:pPr>
            <a:endParaRPr sz="1800" dirty="0" smtClean="0">
              <a:solidFill>
                <a:schemeClr val="tx1"/>
              </a:solidFill>
              <a:latin typeface="+mn-lt"/>
            </a:endParaRPr>
          </a:p>
          <a:p>
            <a:pPr marL="285750" indent="-171450">
              <a:buSzPts val="1800"/>
            </a:pPr>
            <a:endParaRPr sz="1600" dirty="0" smtClean="0">
              <a:latin typeface="+mn-lt"/>
            </a:endParaRPr>
          </a:p>
          <a:p>
            <a:pPr marL="285750" indent="-171450">
              <a:buSzPts val="1800"/>
            </a:pPr>
            <a:endParaRPr sz="16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609600" y="190005"/>
            <a:ext cx="10972800" cy="1227633"/>
          </a:xfrm>
          <a:prstGeom prst="rect">
            <a:avLst/>
          </a:prstGeom>
          <a:noFill/>
          <a:ln>
            <a:noFill/>
          </a:ln>
        </p:spPr>
        <p:txBody>
          <a:bodyPr spcFirstLastPara="1" wrap="square" lIns="91425" tIns="91425" rIns="91425" bIns="91425" anchor="ctr" anchorCtr="0">
            <a:noAutofit/>
          </a:bodyPr>
          <a:lstStyle/>
          <a:p>
            <a:pPr algn="l">
              <a:buClr>
                <a:schemeClr val="dk1"/>
              </a:buClr>
              <a:buSzPts val="1100"/>
            </a:pPr>
            <a:r>
              <a:rPr lang="en-US" sz="3600" dirty="0">
                <a:solidFill>
                  <a:srgbClr val="990000"/>
                </a:solidFill>
                <a:latin typeface="+mj-lt"/>
              </a:rPr>
              <a:t>Registration Eligibility for </a:t>
            </a:r>
            <a:r>
              <a:rPr lang="en-US" sz="3600" dirty="0" smtClean="0">
                <a:solidFill>
                  <a:srgbClr val="990000"/>
                </a:solidFill>
                <a:latin typeface="+mj-lt"/>
              </a:rPr>
              <a:t>Kindergarten</a:t>
            </a:r>
            <a:br>
              <a:rPr lang="en-US" sz="3600" dirty="0" smtClean="0">
                <a:solidFill>
                  <a:srgbClr val="990000"/>
                </a:solidFill>
                <a:latin typeface="+mj-lt"/>
              </a:rPr>
            </a:br>
            <a:r>
              <a:rPr lang="en-US" sz="3200" dirty="0" err="1" smtClean="0">
                <a:solidFill>
                  <a:schemeClr val="tx1"/>
                </a:solidFill>
                <a:latin typeface="+mj-lt"/>
              </a:rPr>
              <a:t>Elegibilidad</a:t>
            </a:r>
            <a:r>
              <a:rPr lang="en-US" sz="3200" dirty="0" smtClean="0">
                <a:solidFill>
                  <a:schemeClr val="tx1"/>
                </a:solidFill>
                <a:latin typeface="+mj-lt"/>
              </a:rPr>
              <a:t> para la </a:t>
            </a:r>
            <a:r>
              <a:rPr lang="en-US" sz="3200" dirty="0" err="1" smtClean="0">
                <a:solidFill>
                  <a:schemeClr val="tx1"/>
                </a:solidFill>
                <a:latin typeface="+mj-lt"/>
              </a:rPr>
              <a:t>inscripción</a:t>
            </a:r>
            <a:r>
              <a:rPr lang="en-US" sz="3200" dirty="0" smtClean="0">
                <a:solidFill>
                  <a:schemeClr val="tx1"/>
                </a:solidFill>
                <a:latin typeface="+mj-lt"/>
              </a:rPr>
              <a:t> a kindergarten </a:t>
            </a:r>
            <a:endParaRPr sz="3200" b="1" i="1" dirty="0">
              <a:solidFill>
                <a:schemeClr val="tx1"/>
              </a:solidFill>
              <a:latin typeface="+mj-lt"/>
              <a:sym typeface="Calibri"/>
            </a:endParaRPr>
          </a:p>
        </p:txBody>
      </p:sp>
      <p:sp>
        <p:nvSpPr>
          <p:cNvPr id="177" name="Google Shape;177;p27"/>
          <p:cNvSpPr txBox="1"/>
          <p:nvPr/>
        </p:nvSpPr>
        <p:spPr>
          <a:xfrm>
            <a:off x="549728" y="1403805"/>
            <a:ext cx="5557158" cy="4956087"/>
          </a:xfrm>
          <a:prstGeom prst="rect">
            <a:avLst/>
          </a:prstGeom>
          <a:noFill/>
          <a:ln>
            <a:noFill/>
          </a:ln>
        </p:spPr>
        <p:txBody>
          <a:bodyPr spcFirstLastPara="1" wrap="square" lIns="91425" tIns="91425" rIns="91425" bIns="91425" anchor="t" anchorCtr="0">
            <a:noAutofit/>
          </a:bodyPr>
          <a:lstStyle/>
          <a:p>
            <a:pPr lvl="0">
              <a:spcAft>
                <a:spcPts val="600"/>
              </a:spcAft>
            </a:pPr>
            <a:r>
              <a:rPr lang="en-US" sz="1800" b="1" dirty="0" smtClean="0">
                <a:latin typeface="+mn-lt"/>
              </a:rPr>
              <a:t>The student is ready to register once the following has been completed:</a:t>
            </a:r>
            <a:endParaRPr lang="en-US" sz="1800" dirty="0" smtClean="0">
              <a:latin typeface="+mn-lt"/>
            </a:endParaRPr>
          </a:p>
          <a:p>
            <a:pPr marL="285750" indent="-285750">
              <a:spcAft>
                <a:spcPts val="600"/>
              </a:spcAft>
              <a:buSzPts val="1800"/>
              <a:buFont typeface="Arial"/>
              <a:buChar char="•"/>
            </a:pPr>
            <a:r>
              <a:rPr lang="en-US" sz="1800" dirty="0" smtClean="0">
                <a:latin typeface="+mn-lt"/>
              </a:rPr>
              <a:t>Required documentation has been presented and approved</a:t>
            </a:r>
            <a:endParaRPr lang="en-US" sz="1800" b="1" dirty="0" smtClean="0">
              <a:latin typeface="+mn-lt"/>
            </a:endParaRPr>
          </a:p>
          <a:p>
            <a:pPr marL="285750" indent="-285750">
              <a:spcAft>
                <a:spcPts val="600"/>
              </a:spcAft>
              <a:buSzPts val="1800"/>
              <a:buFont typeface="Arial"/>
              <a:buChar char="•"/>
            </a:pPr>
            <a:r>
              <a:rPr lang="en-US" sz="1800" dirty="0" smtClean="0">
                <a:latin typeface="+mn-lt"/>
              </a:rPr>
              <a:t>Health verification is complete</a:t>
            </a:r>
          </a:p>
          <a:p>
            <a:pPr lvl="0">
              <a:spcBef>
                <a:spcPts val="1200"/>
              </a:spcBef>
              <a:spcAft>
                <a:spcPts val="600"/>
              </a:spcAft>
            </a:pPr>
            <a:r>
              <a:rPr lang="en-US" sz="1800" b="1" dirty="0" smtClean="0">
                <a:latin typeface="+mn-lt"/>
              </a:rPr>
              <a:t>Once the registration interview has taken place, the student is scheduled for the following as needed</a:t>
            </a:r>
            <a:r>
              <a:rPr lang="en-US" sz="1800" dirty="0" smtClean="0">
                <a:latin typeface="+mn-lt"/>
              </a:rPr>
              <a:t>:</a:t>
            </a:r>
          </a:p>
          <a:p>
            <a:pPr marL="285750" indent="-285750">
              <a:spcAft>
                <a:spcPts val="600"/>
              </a:spcAft>
              <a:buSzPts val="1800"/>
              <a:buFont typeface="Arial"/>
              <a:buChar char="•"/>
            </a:pPr>
            <a:r>
              <a:rPr lang="en-US" sz="1800" dirty="0" smtClean="0">
                <a:latin typeface="+mn-lt"/>
              </a:rPr>
              <a:t>English Language Screening</a:t>
            </a:r>
          </a:p>
          <a:p>
            <a:pPr marL="285750" indent="-285750">
              <a:spcAft>
                <a:spcPts val="600"/>
              </a:spcAft>
              <a:buSzPts val="1800"/>
              <a:buFont typeface="Arial"/>
              <a:buChar char="•"/>
            </a:pPr>
            <a:r>
              <a:rPr lang="en-US" sz="1800" dirty="0" smtClean="0">
                <a:latin typeface="+mn-lt"/>
              </a:rPr>
              <a:t>IEP Review</a:t>
            </a:r>
          </a:p>
          <a:p>
            <a:pPr lvl="0">
              <a:spcBef>
                <a:spcPts val="1200"/>
              </a:spcBef>
              <a:spcAft>
                <a:spcPts val="600"/>
              </a:spcAft>
            </a:pPr>
            <a:r>
              <a:rPr lang="en-US" sz="1800" dirty="0" smtClean="0">
                <a:latin typeface="+mn-lt"/>
              </a:rPr>
              <a:t>Once all of the above has been completed, the student is enrolled into the PPSD and is ready for the Choice Lottery or school placement.</a:t>
            </a:r>
          </a:p>
          <a:p>
            <a:pPr marL="400050" indent="-285750">
              <a:spcAft>
                <a:spcPts val="1200"/>
              </a:spcAft>
              <a:buSzPts val="1800"/>
              <a:buFont typeface="Arial" panose="020B0604020202020204" pitchFamily="34" charset="0"/>
              <a:buChar char="•"/>
            </a:pPr>
            <a:endParaRPr sz="1800" dirty="0" smtClean="0">
              <a:latin typeface="+mn-lt"/>
            </a:endParaRPr>
          </a:p>
          <a:p>
            <a:pPr>
              <a:spcAft>
                <a:spcPts val="1200"/>
              </a:spcAft>
            </a:pPr>
            <a:endParaRPr sz="1800" dirty="0" smtClean="0">
              <a:latin typeface="+mn-lt"/>
            </a:endParaRPr>
          </a:p>
          <a:p>
            <a:pPr marL="285750" indent="-171450">
              <a:buSzPts val="1800"/>
            </a:pPr>
            <a:endParaRPr sz="1800" dirty="0" smtClean="0">
              <a:latin typeface="+mn-lt"/>
            </a:endParaRPr>
          </a:p>
          <a:p>
            <a:pPr marL="285750" indent="-171450">
              <a:buSzPts val="1800"/>
            </a:pPr>
            <a:endParaRPr sz="1800" dirty="0">
              <a:latin typeface="+mn-lt"/>
            </a:endParaRPr>
          </a:p>
        </p:txBody>
      </p:sp>
      <p:sp>
        <p:nvSpPr>
          <p:cNvPr id="4" name="Google Shape;177;p27"/>
          <p:cNvSpPr txBox="1"/>
          <p:nvPr/>
        </p:nvSpPr>
        <p:spPr>
          <a:xfrm>
            <a:off x="6210299" y="1335995"/>
            <a:ext cx="5720443" cy="4956087"/>
          </a:xfrm>
          <a:prstGeom prst="rect">
            <a:avLst/>
          </a:prstGeom>
          <a:noFill/>
          <a:ln>
            <a:noFill/>
          </a:ln>
        </p:spPr>
        <p:txBody>
          <a:bodyPr spcFirstLastPara="1" wrap="square" lIns="91425" tIns="91425" rIns="91425" bIns="91425" anchor="t" anchorCtr="0">
            <a:noAutofit/>
          </a:bodyPr>
          <a:lstStyle/>
          <a:p>
            <a:pPr lvl="0">
              <a:spcAft>
                <a:spcPts val="600"/>
              </a:spcAft>
            </a:pPr>
            <a:r>
              <a:rPr lang="es-ES" sz="1800" b="1" dirty="0">
                <a:solidFill>
                  <a:srgbClr val="990000"/>
                </a:solidFill>
              </a:rPr>
              <a:t>El estudiante está listo para registrarse una vez que se haya completado lo </a:t>
            </a:r>
            <a:r>
              <a:rPr lang="es-ES" sz="1800" b="1" dirty="0" smtClean="0">
                <a:solidFill>
                  <a:srgbClr val="990000"/>
                </a:solidFill>
              </a:rPr>
              <a:t>siguiente</a:t>
            </a:r>
            <a:r>
              <a:rPr lang="en-US" sz="1800" b="1" dirty="0" smtClean="0">
                <a:solidFill>
                  <a:srgbClr val="990000"/>
                </a:solidFill>
                <a:latin typeface="+mn-lt"/>
              </a:rPr>
              <a:t>:</a:t>
            </a:r>
            <a:endParaRPr lang="en-US" sz="1800" dirty="0" smtClean="0">
              <a:solidFill>
                <a:srgbClr val="990000"/>
              </a:solidFill>
              <a:latin typeface="+mn-lt"/>
            </a:endParaRPr>
          </a:p>
          <a:p>
            <a:pPr marL="285750" indent="-285750">
              <a:spcAft>
                <a:spcPts val="600"/>
              </a:spcAft>
              <a:buSzPts val="1800"/>
              <a:buFont typeface="Arial"/>
              <a:buChar char="•"/>
            </a:pPr>
            <a:r>
              <a:rPr lang="es-ES" sz="1800" dirty="0">
                <a:solidFill>
                  <a:srgbClr val="990000"/>
                </a:solidFill>
                <a:latin typeface="+mn-lt"/>
              </a:rPr>
              <a:t>La documentación requerida ha sido presentada y aprobada</a:t>
            </a:r>
          </a:p>
          <a:p>
            <a:pPr marL="285750" indent="-285750">
              <a:spcAft>
                <a:spcPts val="600"/>
              </a:spcAft>
              <a:buSzPts val="1800"/>
              <a:buFont typeface="Arial"/>
              <a:buChar char="•"/>
            </a:pPr>
            <a:r>
              <a:rPr lang="es-ES" sz="1800" dirty="0">
                <a:solidFill>
                  <a:srgbClr val="990000"/>
                </a:solidFill>
                <a:latin typeface="+mn-lt"/>
              </a:rPr>
              <a:t>Verificación de salud se ha completado</a:t>
            </a:r>
          </a:p>
          <a:p>
            <a:pPr lvl="0">
              <a:spcBef>
                <a:spcPts val="1200"/>
              </a:spcBef>
              <a:spcAft>
                <a:spcPts val="600"/>
              </a:spcAft>
            </a:pPr>
            <a:r>
              <a:rPr lang="es-ES" sz="1800" b="1" dirty="0">
                <a:solidFill>
                  <a:srgbClr val="990000"/>
                </a:solidFill>
                <a:latin typeface="+mn-lt"/>
              </a:rPr>
              <a:t>Una vez que se ha llevado a cabo la entrevista de registro, el estudiante tiene programado lo siguiente según sea necesario</a:t>
            </a:r>
            <a:r>
              <a:rPr lang="en-US" sz="1800" b="1" dirty="0" smtClean="0">
                <a:solidFill>
                  <a:srgbClr val="990000"/>
                </a:solidFill>
                <a:latin typeface="+mn-lt"/>
              </a:rPr>
              <a:t>:</a:t>
            </a:r>
          </a:p>
          <a:p>
            <a:pPr marL="285750" indent="-285750">
              <a:spcAft>
                <a:spcPts val="600"/>
              </a:spcAft>
              <a:buSzPts val="1800"/>
              <a:buFont typeface="Arial"/>
              <a:buChar char="•"/>
            </a:pPr>
            <a:r>
              <a:rPr lang="en-US" sz="1800" dirty="0" err="1" smtClean="0">
                <a:solidFill>
                  <a:srgbClr val="990000"/>
                </a:solidFill>
                <a:latin typeface="+mn-lt"/>
              </a:rPr>
              <a:t>Evaluación</a:t>
            </a:r>
            <a:r>
              <a:rPr lang="en-US" sz="1800" dirty="0" smtClean="0">
                <a:solidFill>
                  <a:srgbClr val="990000"/>
                </a:solidFill>
                <a:latin typeface="+mn-lt"/>
              </a:rPr>
              <a:t> del </a:t>
            </a:r>
            <a:r>
              <a:rPr lang="en-US" sz="1800" dirty="0" err="1" smtClean="0">
                <a:solidFill>
                  <a:srgbClr val="990000"/>
                </a:solidFill>
                <a:latin typeface="+mn-lt"/>
              </a:rPr>
              <a:t>idioma</a:t>
            </a:r>
            <a:r>
              <a:rPr lang="en-US" sz="1800" dirty="0" smtClean="0">
                <a:solidFill>
                  <a:srgbClr val="990000"/>
                </a:solidFill>
                <a:latin typeface="+mn-lt"/>
              </a:rPr>
              <a:t> </a:t>
            </a:r>
            <a:r>
              <a:rPr lang="en-US" sz="1800" dirty="0" err="1" smtClean="0">
                <a:solidFill>
                  <a:srgbClr val="990000"/>
                </a:solidFill>
                <a:latin typeface="+mn-lt"/>
              </a:rPr>
              <a:t>inglés</a:t>
            </a:r>
            <a:endParaRPr lang="en-US" sz="1800" dirty="0" smtClean="0">
              <a:solidFill>
                <a:srgbClr val="990000"/>
              </a:solidFill>
              <a:latin typeface="+mn-lt"/>
            </a:endParaRPr>
          </a:p>
          <a:p>
            <a:pPr marL="285750" indent="-285750">
              <a:spcAft>
                <a:spcPts val="600"/>
              </a:spcAft>
              <a:buSzPts val="1800"/>
              <a:buFont typeface="Arial"/>
              <a:buChar char="•"/>
            </a:pPr>
            <a:r>
              <a:rPr lang="en-US" sz="1800" dirty="0" err="1" smtClean="0">
                <a:solidFill>
                  <a:srgbClr val="990000"/>
                </a:solidFill>
                <a:latin typeface="+mn-lt"/>
              </a:rPr>
              <a:t>Revisión</a:t>
            </a:r>
            <a:r>
              <a:rPr lang="en-US" sz="1800" dirty="0" smtClean="0">
                <a:solidFill>
                  <a:srgbClr val="990000"/>
                </a:solidFill>
                <a:latin typeface="+mn-lt"/>
              </a:rPr>
              <a:t> del </a:t>
            </a:r>
            <a:r>
              <a:rPr lang="en-US" sz="1800" dirty="0" err="1" smtClean="0">
                <a:solidFill>
                  <a:srgbClr val="990000"/>
                </a:solidFill>
                <a:latin typeface="+mn-lt"/>
              </a:rPr>
              <a:t>Programa</a:t>
            </a:r>
            <a:r>
              <a:rPr lang="en-US" sz="1800" dirty="0" smtClean="0">
                <a:solidFill>
                  <a:srgbClr val="990000"/>
                </a:solidFill>
                <a:latin typeface="+mn-lt"/>
              </a:rPr>
              <a:t> de </a:t>
            </a:r>
            <a:r>
              <a:rPr lang="en-US" sz="1800" dirty="0" err="1" smtClean="0">
                <a:solidFill>
                  <a:srgbClr val="990000"/>
                </a:solidFill>
                <a:latin typeface="+mn-lt"/>
              </a:rPr>
              <a:t>Educación</a:t>
            </a:r>
            <a:r>
              <a:rPr lang="en-US" sz="1800" dirty="0" smtClean="0">
                <a:solidFill>
                  <a:srgbClr val="990000"/>
                </a:solidFill>
                <a:latin typeface="+mn-lt"/>
              </a:rPr>
              <a:t> </a:t>
            </a:r>
            <a:r>
              <a:rPr lang="en-US" sz="1800" dirty="0" err="1" smtClean="0">
                <a:solidFill>
                  <a:srgbClr val="990000"/>
                </a:solidFill>
                <a:latin typeface="+mn-lt"/>
              </a:rPr>
              <a:t>Individualizado</a:t>
            </a:r>
            <a:r>
              <a:rPr lang="en-US" sz="1800" dirty="0" smtClean="0">
                <a:solidFill>
                  <a:srgbClr val="990000"/>
                </a:solidFill>
                <a:latin typeface="+mn-lt"/>
              </a:rPr>
              <a:t> (IEP, </a:t>
            </a:r>
            <a:r>
              <a:rPr lang="en-US" sz="1800" dirty="0" err="1" smtClean="0">
                <a:solidFill>
                  <a:srgbClr val="990000"/>
                </a:solidFill>
                <a:latin typeface="+mn-lt"/>
              </a:rPr>
              <a:t>por</a:t>
            </a:r>
            <a:r>
              <a:rPr lang="en-US" sz="1800" dirty="0" smtClean="0">
                <a:solidFill>
                  <a:srgbClr val="990000"/>
                </a:solidFill>
                <a:latin typeface="+mn-lt"/>
              </a:rPr>
              <a:t> </a:t>
            </a:r>
            <a:r>
              <a:rPr lang="en-US" sz="1800" dirty="0" err="1" smtClean="0">
                <a:solidFill>
                  <a:srgbClr val="990000"/>
                </a:solidFill>
                <a:latin typeface="+mn-lt"/>
              </a:rPr>
              <a:t>sus</a:t>
            </a:r>
            <a:r>
              <a:rPr lang="en-US" sz="1800" dirty="0" smtClean="0">
                <a:solidFill>
                  <a:srgbClr val="990000"/>
                </a:solidFill>
                <a:latin typeface="+mn-lt"/>
              </a:rPr>
              <a:t> </a:t>
            </a:r>
            <a:r>
              <a:rPr lang="en-US" sz="1800" dirty="0" err="1" smtClean="0">
                <a:solidFill>
                  <a:srgbClr val="990000"/>
                </a:solidFill>
                <a:latin typeface="+mn-lt"/>
              </a:rPr>
              <a:t>siglas</a:t>
            </a:r>
            <a:r>
              <a:rPr lang="en-US" sz="1800" dirty="0" smtClean="0">
                <a:solidFill>
                  <a:srgbClr val="990000"/>
                </a:solidFill>
                <a:latin typeface="+mn-lt"/>
              </a:rPr>
              <a:t> </a:t>
            </a:r>
            <a:r>
              <a:rPr lang="en-US" sz="1800" dirty="0" err="1" smtClean="0">
                <a:solidFill>
                  <a:srgbClr val="990000"/>
                </a:solidFill>
                <a:latin typeface="+mn-lt"/>
              </a:rPr>
              <a:t>en</a:t>
            </a:r>
            <a:r>
              <a:rPr lang="en-US" sz="1800" dirty="0" smtClean="0">
                <a:solidFill>
                  <a:srgbClr val="990000"/>
                </a:solidFill>
                <a:latin typeface="+mn-lt"/>
              </a:rPr>
              <a:t> </a:t>
            </a:r>
            <a:r>
              <a:rPr lang="en-US" sz="1800" dirty="0" err="1" smtClean="0">
                <a:solidFill>
                  <a:srgbClr val="990000"/>
                </a:solidFill>
                <a:latin typeface="+mn-lt"/>
              </a:rPr>
              <a:t>inglés</a:t>
            </a:r>
            <a:r>
              <a:rPr lang="en-US" sz="1800" dirty="0" smtClean="0">
                <a:solidFill>
                  <a:srgbClr val="990000"/>
                </a:solidFill>
                <a:latin typeface="+mn-lt"/>
              </a:rPr>
              <a:t>)</a:t>
            </a:r>
          </a:p>
          <a:p>
            <a:pPr lvl="0">
              <a:spcBef>
                <a:spcPts val="1200"/>
              </a:spcBef>
              <a:spcAft>
                <a:spcPts val="600"/>
              </a:spcAft>
            </a:pPr>
            <a:r>
              <a:rPr lang="es-ES" sz="1800" dirty="0">
                <a:solidFill>
                  <a:srgbClr val="990000"/>
                </a:solidFill>
                <a:latin typeface="+mn-lt"/>
              </a:rPr>
              <a:t>Una vez que se haya completado todo lo anterior, el estudiante está inscrito en PPSD y está listo para la Lotería de Selección o asignación </a:t>
            </a:r>
            <a:r>
              <a:rPr lang="es-ES" sz="1800" dirty="0" smtClean="0">
                <a:solidFill>
                  <a:srgbClr val="990000"/>
                </a:solidFill>
                <a:latin typeface="+mn-lt"/>
              </a:rPr>
              <a:t>escolar.</a:t>
            </a:r>
            <a:endParaRPr lang="es-ES" sz="1800" dirty="0">
              <a:solidFill>
                <a:srgbClr val="990000"/>
              </a:solidFill>
              <a:latin typeface="+mn-lt"/>
            </a:endParaRPr>
          </a:p>
          <a:p>
            <a:pPr lvl="0">
              <a:spcBef>
                <a:spcPts val="1200"/>
              </a:spcBef>
              <a:spcAft>
                <a:spcPts val="600"/>
              </a:spcAft>
            </a:pPr>
            <a:r>
              <a:rPr lang="en-US" sz="1800" dirty="0" smtClean="0">
                <a:solidFill>
                  <a:srgbClr val="990000"/>
                </a:solidFill>
                <a:latin typeface="+mn-lt"/>
              </a:rPr>
              <a:t>.</a:t>
            </a:r>
          </a:p>
          <a:p>
            <a:pPr marL="400050" indent="-285750">
              <a:spcAft>
                <a:spcPts val="1200"/>
              </a:spcAft>
              <a:buSzPts val="1800"/>
              <a:buFont typeface="Arial" panose="020B0604020202020204" pitchFamily="34" charset="0"/>
              <a:buChar char="•"/>
            </a:pPr>
            <a:endParaRPr sz="1800" dirty="0" smtClean="0">
              <a:latin typeface="+mn-lt"/>
            </a:endParaRPr>
          </a:p>
          <a:p>
            <a:pPr>
              <a:spcAft>
                <a:spcPts val="1200"/>
              </a:spcAft>
            </a:pPr>
            <a:endParaRPr sz="1800" dirty="0" smtClean="0">
              <a:latin typeface="+mn-lt"/>
            </a:endParaRPr>
          </a:p>
          <a:p>
            <a:pPr marL="285750" indent="-171450">
              <a:buSzPts val="1800"/>
            </a:pPr>
            <a:endParaRPr sz="1800" dirty="0" smtClean="0">
              <a:latin typeface="+mn-lt"/>
            </a:endParaRPr>
          </a:p>
          <a:p>
            <a:pPr marL="285750" indent="-171450">
              <a:buSzPts val="1800"/>
            </a:pPr>
            <a:endParaRPr sz="1800" dirty="0">
              <a:latin typeface="+mn-lt"/>
            </a:endParaRPr>
          </a:p>
        </p:txBody>
      </p:sp>
    </p:spTree>
    <p:extLst>
      <p:ext uri="{BB962C8B-B14F-4D97-AF65-F5344CB8AC3E}">
        <p14:creationId xmlns:p14="http://schemas.microsoft.com/office/powerpoint/2010/main" val="382659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005"/>
            <a:ext cx="10972800" cy="1227633"/>
          </a:xfrm>
        </p:spPr>
        <p:txBody>
          <a:bodyPr/>
          <a:lstStyle/>
          <a:p>
            <a:pPr algn="l"/>
            <a:r>
              <a:rPr lang="en-US" sz="3600" dirty="0">
                <a:solidFill>
                  <a:srgbClr val="990000"/>
                </a:solidFill>
                <a:latin typeface="+mj-lt"/>
              </a:rPr>
              <a:t>Required Documents for </a:t>
            </a:r>
            <a:r>
              <a:rPr lang="en-US" sz="3600" dirty="0" smtClean="0">
                <a:solidFill>
                  <a:srgbClr val="990000"/>
                </a:solidFill>
                <a:latin typeface="+mj-lt"/>
              </a:rPr>
              <a:t>Registration</a:t>
            </a:r>
            <a:br>
              <a:rPr lang="en-US" sz="3600" dirty="0" smtClean="0">
                <a:solidFill>
                  <a:srgbClr val="990000"/>
                </a:solidFill>
                <a:latin typeface="+mj-lt"/>
              </a:rPr>
            </a:br>
            <a:r>
              <a:rPr lang="en-US" sz="3200" dirty="0" err="1" smtClean="0">
                <a:solidFill>
                  <a:schemeClr val="tx1"/>
                </a:solidFill>
                <a:latin typeface="+mj-lt"/>
              </a:rPr>
              <a:t>Documentación</a:t>
            </a:r>
            <a:r>
              <a:rPr lang="en-US" sz="3200" dirty="0" smtClean="0">
                <a:solidFill>
                  <a:schemeClr val="tx1"/>
                </a:solidFill>
                <a:latin typeface="+mj-lt"/>
              </a:rPr>
              <a:t> </a:t>
            </a:r>
            <a:r>
              <a:rPr lang="en-US" sz="3200" dirty="0" err="1" smtClean="0">
                <a:solidFill>
                  <a:schemeClr val="tx1"/>
                </a:solidFill>
                <a:latin typeface="+mj-lt"/>
              </a:rPr>
              <a:t>requerida</a:t>
            </a:r>
            <a:r>
              <a:rPr lang="en-US" sz="3200" dirty="0" smtClean="0">
                <a:solidFill>
                  <a:schemeClr val="tx1"/>
                </a:solidFill>
                <a:latin typeface="+mj-lt"/>
              </a:rPr>
              <a:t> para la </a:t>
            </a:r>
            <a:r>
              <a:rPr lang="en-US" sz="3200" dirty="0" err="1" smtClean="0">
                <a:solidFill>
                  <a:schemeClr val="tx1"/>
                </a:solidFill>
                <a:latin typeface="+mj-lt"/>
              </a:rPr>
              <a:t>inscripción</a:t>
            </a:r>
            <a:endParaRPr lang="en-US" sz="3200" dirty="0">
              <a:solidFill>
                <a:schemeClr val="tx1"/>
              </a:solidFill>
              <a:latin typeface="+mj-lt"/>
            </a:endParaRPr>
          </a:p>
        </p:txBody>
      </p:sp>
      <p:sp>
        <p:nvSpPr>
          <p:cNvPr id="3" name="Text Placeholder 2"/>
          <p:cNvSpPr>
            <a:spLocks noGrp="1"/>
          </p:cNvSpPr>
          <p:nvPr>
            <p:ph type="body" idx="1"/>
          </p:nvPr>
        </p:nvSpPr>
        <p:spPr>
          <a:xfrm>
            <a:off x="609600" y="1551215"/>
            <a:ext cx="4724400" cy="4525963"/>
          </a:xfrm>
        </p:spPr>
        <p:txBody>
          <a:bodyPr/>
          <a:lstStyle/>
          <a:p>
            <a:pPr marL="342900" indent="-342900">
              <a:spcBef>
                <a:spcPts val="580"/>
              </a:spcBef>
              <a:buClr>
                <a:srgbClr val="D34817"/>
              </a:buClr>
              <a:buSzPct val="85000"/>
              <a:buFont typeface="Wingdings" panose="05000000000000000000" pitchFamily="2" charset="2"/>
              <a:buChar char="ü"/>
              <a:defRPr/>
            </a:pPr>
            <a:r>
              <a:rPr lang="en-US" sz="2000" kern="1200" dirty="0">
                <a:solidFill>
                  <a:prstClr val="black"/>
                </a:solidFill>
                <a:latin typeface="+mn-lt"/>
                <a:ea typeface="+mn-ea"/>
                <a:cs typeface="+mn-cs"/>
              </a:rPr>
              <a:t>Original Birth Certificate or Passport, I-94 card (U.S. or Foreign)</a:t>
            </a:r>
          </a:p>
          <a:p>
            <a:pPr marL="342900" indent="-342900">
              <a:spcBef>
                <a:spcPts val="580"/>
              </a:spcBef>
              <a:buClr>
                <a:srgbClr val="D34817"/>
              </a:buClr>
              <a:buSzPct val="85000"/>
              <a:buFont typeface="Wingdings" panose="05000000000000000000" pitchFamily="2" charset="2"/>
              <a:buChar char="ü"/>
              <a:defRPr/>
            </a:pPr>
            <a:r>
              <a:rPr lang="en-US" sz="2000" kern="1200" dirty="0">
                <a:solidFill>
                  <a:prstClr val="black"/>
                </a:solidFill>
                <a:latin typeface="+mn-lt"/>
                <a:ea typeface="+mn-ea"/>
                <a:cs typeface="+mn-cs"/>
              </a:rPr>
              <a:t>Parent Photo ID</a:t>
            </a:r>
          </a:p>
          <a:p>
            <a:pPr marL="342900" indent="-342900">
              <a:spcBef>
                <a:spcPts val="580"/>
              </a:spcBef>
              <a:buClr>
                <a:srgbClr val="D34817"/>
              </a:buClr>
              <a:buSzPct val="85000"/>
              <a:buFont typeface="Wingdings" panose="05000000000000000000" pitchFamily="2" charset="2"/>
              <a:buChar char="ü"/>
              <a:defRPr/>
            </a:pPr>
            <a:r>
              <a:rPr lang="en-US" sz="2000" kern="1200" dirty="0">
                <a:solidFill>
                  <a:prstClr val="black"/>
                </a:solidFill>
                <a:latin typeface="+mn-lt"/>
                <a:ea typeface="+mn-ea"/>
                <a:cs typeface="+mn-cs"/>
              </a:rPr>
              <a:t>Proof of Residency</a:t>
            </a:r>
          </a:p>
          <a:p>
            <a:pPr marL="342900" indent="-342900">
              <a:spcBef>
                <a:spcPts val="580"/>
              </a:spcBef>
              <a:buClr>
                <a:srgbClr val="D34817"/>
              </a:buClr>
              <a:buSzPct val="85000"/>
              <a:buFont typeface="Wingdings" panose="05000000000000000000" pitchFamily="2" charset="2"/>
              <a:buChar char="ü"/>
              <a:defRPr/>
            </a:pPr>
            <a:r>
              <a:rPr lang="en-US" sz="2000" kern="1200" dirty="0">
                <a:solidFill>
                  <a:prstClr val="black"/>
                </a:solidFill>
                <a:latin typeface="+mn-lt"/>
                <a:ea typeface="+mn-ea"/>
                <a:cs typeface="+mn-cs"/>
              </a:rPr>
              <a:t>Proof of Immunizations and latest physical</a:t>
            </a:r>
          </a:p>
          <a:p>
            <a:pPr marL="342900" indent="-342900">
              <a:spcBef>
                <a:spcPts val="580"/>
              </a:spcBef>
              <a:buClr>
                <a:srgbClr val="D34817"/>
              </a:buClr>
              <a:buSzPct val="85000"/>
              <a:buFont typeface="Wingdings" panose="05000000000000000000" pitchFamily="2" charset="2"/>
              <a:buChar char="ü"/>
              <a:defRPr/>
            </a:pPr>
            <a:r>
              <a:rPr lang="en-US" sz="2000" kern="1200" dirty="0">
                <a:solidFill>
                  <a:prstClr val="black"/>
                </a:solidFill>
                <a:latin typeface="+mn-lt"/>
                <a:ea typeface="+mn-ea"/>
                <a:cs typeface="+mn-cs"/>
              </a:rPr>
              <a:t>IEP (Special Education)</a:t>
            </a:r>
          </a:p>
          <a:p>
            <a:pPr marL="342900" indent="-342900">
              <a:spcBef>
                <a:spcPts val="580"/>
              </a:spcBef>
              <a:buClr>
                <a:srgbClr val="D34817"/>
              </a:buClr>
              <a:buSzPct val="85000"/>
              <a:buFont typeface="Wingdings" panose="05000000000000000000" pitchFamily="2" charset="2"/>
              <a:buChar char="ü"/>
              <a:defRPr/>
            </a:pPr>
            <a:r>
              <a:rPr lang="en-US" sz="2000" kern="1200" dirty="0">
                <a:solidFill>
                  <a:prstClr val="black"/>
                </a:solidFill>
                <a:latin typeface="+mn-lt"/>
                <a:ea typeface="+mn-ea"/>
                <a:cs typeface="+mn-cs"/>
              </a:rPr>
              <a:t>All documents MUST BE the original or certified copy.</a:t>
            </a:r>
          </a:p>
          <a:p>
            <a:pPr marL="274320" indent="-274320">
              <a:spcBef>
                <a:spcPts val="580"/>
              </a:spcBef>
              <a:buClr>
                <a:srgbClr val="D34817"/>
              </a:buClr>
              <a:buSzPct val="85000"/>
              <a:buFont typeface="Arial" pitchFamily="34" charset="0"/>
              <a:buChar char="•"/>
              <a:defRPr/>
            </a:pPr>
            <a:endParaRPr lang="en-US" sz="1600" kern="1200" dirty="0">
              <a:solidFill>
                <a:prstClr val="black"/>
              </a:solidFill>
              <a:latin typeface="+mn-lt"/>
              <a:ea typeface="+mn-ea"/>
              <a:cs typeface="+mn-cs"/>
            </a:endParaRPr>
          </a:p>
          <a:p>
            <a:pPr marL="0" indent="0">
              <a:spcBef>
                <a:spcPts val="580"/>
              </a:spcBef>
              <a:buClr>
                <a:srgbClr val="D34817"/>
              </a:buClr>
              <a:buSzPct val="85000"/>
              <a:buNone/>
              <a:defRPr/>
            </a:pPr>
            <a:r>
              <a:rPr lang="en-US" sz="1600" b="1" i="1" kern="1200" dirty="0">
                <a:solidFill>
                  <a:prstClr val="black"/>
                </a:solidFill>
                <a:latin typeface="+mn-lt"/>
                <a:ea typeface="+mn-ea"/>
                <a:cs typeface="+mn-cs"/>
              </a:rPr>
              <a:t>No school placements can be made without receipt of all registration forms and required documents.</a:t>
            </a:r>
          </a:p>
          <a:p>
            <a:endParaRPr lang="en-US" sz="2400" dirty="0"/>
          </a:p>
        </p:txBody>
      </p:sp>
      <p:sp>
        <p:nvSpPr>
          <p:cNvPr id="4" name="Text Placeholder 2"/>
          <p:cNvSpPr txBox="1">
            <a:spLocks/>
          </p:cNvSpPr>
          <p:nvPr/>
        </p:nvSpPr>
        <p:spPr>
          <a:xfrm>
            <a:off x="5938158" y="1551215"/>
            <a:ext cx="4724400" cy="480208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42900" indent="-342900">
              <a:spcBef>
                <a:spcPts val="580"/>
              </a:spcBef>
              <a:buClrTx/>
              <a:buSzPct val="85000"/>
              <a:buFont typeface="Wingdings" panose="05000000000000000000" pitchFamily="2" charset="2"/>
              <a:buChar char="ü"/>
              <a:defRPr/>
            </a:pPr>
            <a:r>
              <a:rPr lang="en-US" sz="2000" kern="1200" dirty="0" err="1" smtClean="0">
                <a:solidFill>
                  <a:srgbClr val="990000"/>
                </a:solidFill>
                <a:latin typeface="+mn-lt"/>
                <a:ea typeface="+mn-ea"/>
                <a:cs typeface="+mn-cs"/>
              </a:rPr>
              <a:t>Partida</a:t>
            </a:r>
            <a:r>
              <a:rPr lang="en-US" sz="2000" kern="1200" dirty="0" smtClean="0">
                <a:solidFill>
                  <a:srgbClr val="990000"/>
                </a:solidFill>
                <a:latin typeface="+mn-lt"/>
                <a:ea typeface="+mn-ea"/>
                <a:cs typeface="+mn-cs"/>
              </a:rPr>
              <a:t> de </a:t>
            </a:r>
            <a:r>
              <a:rPr lang="en-US" sz="2000" kern="1200" dirty="0" err="1" smtClean="0">
                <a:solidFill>
                  <a:srgbClr val="990000"/>
                </a:solidFill>
                <a:latin typeface="+mn-lt"/>
                <a:ea typeface="+mn-ea"/>
                <a:cs typeface="+mn-cs"/>
              </a:rPr>
              <a:t>nacimiento</a:t>
            </a:r>
            <a:r>
              <a:rPr lang="en-US" sz="2000" kern="1200" dirty="0" smtClean="0">
                <a:solidFill>
                  <a:srgbClr val="990000"/>
                </a:solidFill>
                <a:latin typeface="+mn-lt"/>
                <a:ea typeface="+mn-ea"/>
                <a:cs typeface="+mn-cs"/>
              </a:rPr>
              <a:t> o </a:t>
            </a:r>
            <a:r>
              <a:rPr lang="en-US" sz="2000" kern="1200" dirty="0" err="1" smtClean="0">
                <a:solidFill>
                  <a:srgbClr val="990000"/>
                </a:solidFill>
                <a:latin typeface="+mn-lt"/>
                <a:ea typeface="+mn-ea"/>
                <a:cs typeface="+mn-cs"/>
              </a:rPr>
              <a:t>pasaporte</a:t>
            </a:r>
            <a:r>
              <a:rPr lang="en-US" sz="2000" kern="1200" dirty="0" smtClean="0">
                <a:solidFill>
                  <a:srgbClr val="990000"/>
                </a:solidFill>
                <a:latin typeface="+mn-lt"/>
                <a:ea typeface="+mn-ea"/>
                <a:cs typeface="+mn-cs"/>
              </a:rPr>
              <a:t>, </a:t>
            </a:r>
            <a:r>
              <a:rPr lang="en-US" sz="2000" kern="1200" dirty="0" err="1" smtClean="0">
                <a:solidFill>
                  <a:srgbClr val="990000"/>
                </a:solidFill>
                <a:latin typeface="+mn-lt"/>
                <a:ea typeface="+mn-ea"/>
                <a:cs typeface="+mn-cs"/>
              </a:rPr>
              <a:t>Tarjeta</a:t>
            </a:r>
            <a:r>
              <a:rPr lang="en-US" sz="2000" kern="1200" dirty="0" smtClean="0">
                <a:solidFill>
                  <a:srgbClr val="990000"/>
                </a:solidFill>
                <a:latin typeface="+mn-lt"/>
                <a:ea typeface="+mn-ea"/>
                <a:cs typeface="+mn-cs"/>
              </a:rPr>
              <a:t> 1-94 (de EEEUU o el </a:t>
            </a:r>
            <a:r>
              <a:rPr lang="en-US" sz="2000" kern="1200" dirty="0" err="1" smtClean="0">
                <a:solidFill>
                  <a:srgbClr val="990000"/>
                </a:solidFill>
                <a:latin typeface="+mn-lt"/>
                <a:ea typeface="+mn-ea"/>
                <a:cs typeface="+mn-cs"/>
              </a:rPr>
              <a:t>extranjero</a:t>
            </a:r>
            <a:r>
              <a:rPr lang="en-US" sz="2000" kern="1200" dirty="0" smtClean="0">
                <a:solidFill>
                  <a:srgbClr val="990000"/>
                </a:solidFill>
                <a:latin typeface="+mn-lt"/>
                <a:ea typeface="+mn-ea"/>
                <a:cs typeface="+mn-cs"/>
              </a:rPr>
              <a:t>)</a:t>
            </a:r>
          </a:p>
          <a:p>
            <a:pPr marL="342900" indent="-342900">
              <a:spcBef>
                <a:spcPts val="580"/>
              </a:spcBef>
              <a:buClrTx/>
              <a:buSzPct val="85000"/>
              <a:buFont typeface="Wingdings" panose="05000000000000000000" pitchFamily="2" charset="2"/>
              <a:buChar char="ü"/>
              <a:defRPr/>
            </a:pPr>
            <a:r>
              <a:rPr lang="en-US" sz="2000" kern="1200" dirty="0" err="1" smtClean="0">
                <a:solidFill>
                  <a:srgbClr val="990000"/>
                </a:solidFill>
                <a:latin typeface="+mn-lt"/>
                <a:ea typeface="+mn-ea"/>
                <a:cs typeface="+mn-cs"/>
              </a:rPr>
              <a:t>Identificación</a:t>
            </a:r>
            <a:r>
              <a:rPr lang="en-US" sz="2000" kern="1200" dirty="0" smtClean="0">
                <a:solidFill>
                  <a:srgbClr val="990000"/>
                </a:solidFill>
                <a:latin typeface="+mn-lt"/>
                <a:ea typeface="+mn-ea"/>
                <a:cs typeface="+mn-cs"/>
              </a:rPr>
              <a:t> con </a:t>
            </a:r>
            <a:r>
              <a:rPr lang="en-US" sz="2000" kern="1200" dirty="0" err="1" smtClean="0">
                <a:solidFill>
                  <a:srgbClr val="990000"/>
                </a:solidFill>
                <a:latin typeface="+mn-lt"/>
                <a:ea typeface="+mn-ea"/>
                <a:cs typeface="+mn-cs"/>
              </a:rPr>
              <a:t>foto</a:t>
            </a:r>
            <a:r>
              <a:rPr lang="en-US" sz="2000" kern="1200" dirty="0" smtClean="0">
                <a:solidFill>
                  <a:srgbClr val="990000"/>
                </a:solidFill>
                <a:latin typeface="+mn-lt"/>
                <a:ea typeface="+mn-ea"/>
                <a:cs typeface="+mn-cs"/>
              </a:rPr>
              <a:t> del padre</a:t>
            </a:r>
          </a:p>
          <a:p>
            <a:pPr marL="342900" indent="-342900">
              <a:spcBef>
                <a:spcPts val="580"/>
              </a:spcBef>
              <a:buClrTx/>
              <a:buSzPct val="85000"/>
              <a:buFont typeface="Wingdings" panose="05000000000000000000" pitchFamily="2" charset="2"/>
              <a:buChar char="ü"/>
              <a:defRPr/>
            </a:pPr>
            <a:r>
              <a:rPr lang="en-US" sz="2000" kern="1200" dirty="0" err="1" smtClean="0">
                <a:solidFill>
                  <a:srgbClr val="990000"/>
                </a:solidFill>
                <a:latin typeface="+mn-lt"/>
                <a:ea typeface="+mn-ea"/>
                <a:cs typeface="+mn-cs"/>
              </a:rPr>
              <a:t>Prueba</a:t>
            </a:r>
            <a:r>
              <a:rPr lang="en-US" sz="2000" kern="1200" dirty="0" smtClean="0">
                <a:solidFill>
                  <a:srgbClr val="990000"/>
                </a:solidFill>
                <a:latin typeface="+mn-lt"/>
                <a:ea typeface="+mn-ea"/>
                <a:cs typeface="+mn-cs"/>
              </a:rPr>
              <a:t> de </a:t>
            </a:r>
            <a:r>
              <a:rPr lang="en-US" sz="2000" kern="1200" dirty="0" err="1" smtClean="0">
                <a:solidFill>
                  <a:srgbClr val="990000"/>
                </a:solidFill>
                <a:latin typeface="+mn-lt"/>
                <a:ea typeface="+mn-ea"/>
                <a:cs typeface="+mn-cs"/>
              </a:rPr>
              <a:t>domicilio</a:t>
            </a:r>
            <a:endParaRPr lang="en-US" sz="2000" kern="1200" dirty="0" smtClean="0">
              <a:solidFill>
                <a:srgbClr val="990000"/>
              </a:solidFill>
              <a:latin typeface="+mn-lt"/>
              <a:ea typeface="+mn-ea"/>
              <a:cs typeface="+mn-cs"/>
            </a:endParaRPr>
          </a:p>
          <a:p>
            <a:pPr marL="342900" indent="-342900">
              <a:spcBef>
                <a:spcPts val="580"/>
              </a:spcBef>
              <a:buClrTx/>
              <a:buSzPct val="85000"/>
              <a:buFont typeface="Wingdings" panose="05000000000000000000" pitchFamily="2" charset="2"/>
              <a:buChar char="ü"/>
              <a:defRPr/>
            </a:pPr>
            <a:r>
              <a:rPr lang="en-US" sz="2000" kern="1200" dirty="0" err="1" smtClean="0">
                <a:solidFill>
                  <a:srgbClr val="990000"/>
                </a:solidFill>
                <a:latin typeface="+mn-lt"/>
                <a:ea typeface="+mn-ea"/>
                <a:cs typeface="+mn-cs"/>
              </a:rPr>
              <a:t>Comprobante</a:t>
            </a:r>
            <a:r>
              <a:rPr lang="en-US" sz="2000" kern="1200" dirty="0" smtClean="0">
                <a:solidFill>
                  <a:srgbClr val="990000"/>
                </a:solidFill>
                <a:latin typeface="+mn-lt"/>
                <a:ea typeface="+mn-ea"/>
                <a:cs typeface="+mn-cs"/>
              </a:rPr>
              <a:t> de </a:t>
            </a:r>
            <a:r>
              <a:rPr lang="en-US" sz="2000" kern="1200" dirty="0" err="1" smtClean="0">
                <a:solidFill>
                  <a:srgbClr val="990000"/>
                </a:solidFill>
                <a:latin typeface="+mn-lt"/>
                <a:ea typeface="+mn-ea"/>
                <a:cs typeface="+mn-cs"/>
              </a:rPr>
              <a:t>vacunas</a:t>
            </a:r>
            <a:r>
              <a:rPr lang="en-US" sz="2000" kern="1200" dirty="0" smtClean="0">
                <a:solidFill>
                  <a:srgbClr val="990000"/>
                </a:solidFill>
                <a:latin typeface="+mn-lt"/>
                <a:ea typeface="+mn-ea"/>
                <a:cs typeface="+mn-cs"/>
              </a:rPr>
              <a:t> y </a:t>
            </a:r>
            <a:r>
              <a:rPr lang="en-US" sz="2000" kern="1200" dirty="0" err="1" smtClean="0">
                <a:solidFill>
                  <a:srgbClr val="990000"/>
                </a:solidFill>
                <a:latin typeface="+mn-lt"/>
                <a:ea typeface="+mn-ea"/>
                <a:cs typeface="+mn-cs"/>
              </a:rPr>
              <a:t>examen</a:t>
            </a:r>
            <a:r>
              <a:rPr lang="en-US" sz="2000" kern="1200" dirty="0" smtClean="0">
                <a:solidFill>
                  <a:srgbClr val="990000"/>
                </a:solidFill>
                <a:latin typeface="+mn-lt"/>
                <a:ea typeface="+mn-ea"/>
                <a:cs typeface="+mn-cs"/>
              </a:rPr>
              <a:t> </a:t>
            </a:r>
            <a:r>
              <a:rPr lang="en-US" sz="2000" kern="1200" dirty="0" err="1" smtClean="0">
                <a:solidFill>
                  <a:srgbClr val="990000"/>
                </a:solidFill>
                <a:latin typeface="+mn-lt"/>
                <a:ea typeface="+mn-ea"/>
                <a:cs typeface="+mn-cs"/>
              </a:rPr>
              <a:t>físico</a:t>
            </a:r>
            <a:r>
              <a:rPr lang="en-US" sz="2000" kern="1200" dirty="0" smtClean="0">
                <a:solidFill>
                  <a:srgbClr val="990000"/>
                </a:solidFill>
                <a:latin typeface="+mn-lt"/>
                <a:ea typeface="+mn-ea"/>
                <a:cs typeface="+mn-cs"/>
              </a:rPr>
              <a:t> </a:t>
            </a:r>
            <a:r>
              <a:rPr lang="en-US" sz="2000" kern="1200" dirty="0" err="1" smtClean="0">
                <a:solidFill>
                  <a:srgbClr val="990000"/>
                </a:solidFill>
                <a:latin typeface="+mn-lt"/>
                <a:ea typeface="+mn-ea"/>
                <a:cs typeface="+mn-cs"/>
              </a:rPr>
              <a:t>más</a:t>
            </a:r>
            <a:r>
              <a:rPr lang="en-US" sz="2000" kern="1200" dirty="0" smtClean="0">
                <a:solidFill>
                  <a:srgbClr val="990000"/>
                </a:solidFill>
                <a:latin typeface="+mn-lt"/>
                <a:ea typeface="+mn-ea"/>
                <a:cs typeface="+mn-cs"/>
              </a:rPr>
              <a:t> </a:t>
            </a:r>
            <a:r>
              <a:rPr lang="en-US" sz="2000" kern="1200" dirty="0" err="1" smtClean="0">
                <a:solidFill>
                  <a:srgbClr val="990000"/>
                </a:solidFill>
                <a:latin typeface="+mn-lt"/>
                <a:ea typeface="+mn-ea"/>
                <a:cs typeface="+mn-cs"/>
              </a:rPr>
              <a:t>reciente</a:t>
            </a:r>
            <a:endParaRPr lang="en-US" sz="2000" kern="1200" dirty="0" smtClean="0">
              <a:solidFill>
                <a:srgbClr val="990000"/>
              </a:solidFill>
              <a:latin typeface="+mn-lt"/>
              <a:ea typeface="+mn-ea"/>
              <a:cs typeface="+mn-cs"/>
            </a:endParaRPr>
          </a:p>
          <a:p>
            <a:pPr marL="342900" indent="-342900">
              <a:spcBef>
                <a:spcPts val="580"/>
              </a:spcBef>
              <a:buClrTx/>
              <a:buSzPct val="85000"/>
              <a:buFont typeface="Wingdings" panose="05000000000000000000" pitchFamily="2" charset="2"/>
              <a:buChar char="ü"/>
              <a:defRPr/>
            </a:pPr>
            <a:r>
              <a:rPr lang="en-US" sz="2000" kern="1200" dirty="0" smtClean="0">
                <a:solidFill>
                  <a:srgbClr val="990000"/>
                </a:solidFill>
                <a:latin typeface="+mn-lt"/>
                <a:ea typeface="+mn-ea"/>
                <a:cs typeface="+mn-cs"/>
              </a:rPr>
              <a:t>IEP (</a:t>
            </a:r>
            <a:r>
              <a:rPr lang="en-US" sz="2000" kern="1200" dirty="0" err="1" smtClean="0">
                <a:solidFill>
                  <a:srgbClr val="990000"/>
                </a:solidFill>
                <a:latin typeface="+mn-lt"/>
                <a:ea typeface="+mn-ea"/>
                <a:cs typeface="+mn-cs"/>
              </a:rPr>
              <a:t>Educación</a:t>
            </a:r>
            <a:r>
              <a:rPr lang="en-US" sz="2000" kern="1200" dirty="0">
                <a:solidFill>
                  <a:srgbClr val="990000"/>
                </a:solidFill>
                <a:latin typeface="+mn-lt"/>
                <a:ea typeface="+mn-ea"/>
                <a:cs typeface="+mn-cs"/>
              </a:rPr>
              <a:t> </a:t>
            </a:r>
            <a:r>
              <a:rPr lang="en-US" sz="2000" kern="1200" dirty="0" smtClean="0">
                <a:solidFill>
                  <a:srgbClr val="990000"/>
                </a:solidFill>
                <a:latin typeface="+mn-lt"/>
                <a:ea typeface="+mn-ea"/>
                <a:cs typeface="+mn-cs"/>
              </a:rPr>
              <a:t>Especial)</a:t>
            </a:r>
          </a:p>
          <a:p>
            <a:pPr marL="342900" indent="-342900">
              <a:spcBef>
                <a:spcPts val="580"/>
              </a:spcBef>
              <a:buClrTx/>
              <a:buSzPct val="85000"/>
              <a:buFont typeface="Wingdings" panose="05000000000000000000" pitchFamily="2" charset="2"/>
              <a:buChar char="ü"/>
              <a:defRPr/>
            </a:pPr>
            <a:r>
              <a:rPr lang="en-US" sz="2000" kern="1200" dirty="0" err="1" smtClean="0">
                <a:solidFill>
                  <a:srgbClr val="990000"/>
                </a:solidFill>
                <a:latin typeface="+mn-lt"/>
                <a:ea typeface="+mn-ea"/>
                <a:cs typeface="+mn-cs"/>
              </a:rPr>
              <a:t>Todos</a:t>
            </a:r>
            <a:r>
              <a:rPr lang="en-US" sz="2000" kern="1200" dirty="0" smtClean="0">
                <a:solidFill>
                  <a:srgbClr val="990000"/>
                </a:solidFill>
                <a:latin typeface="+mn-lt"/>
                <a:ea typeface="+mn-ea"/>
                <a:cs typeface="+mn-cs"/>
              </a:rPr>
              <a:t> </a:t>
            </a:r>
            <a:r>
              <a:rPr lang="en-US" sz="2000" kern="1200" dirty="0" err="1" smtClean="0">
                <a:solidFill>
                  <a:srgbClr val="990000"/>
                </a:solidFill>
                <a:latin typeface="+mn-lt"/>
                <a:ea typeface="+mn-ea"/>
                <a:cs typeface="+mn-cs"/>
              </a:rPr>
              <a:t>los</a:t>
            </a:r>
            <a:r>
              <a:rPr lang="en-US" sz="2000" kern="1200" dirty="0" smtClean="0">
                <a:solidFill>
                  <a:srgbClr val="990000"/>
                </a:solidFill>
                <a:latin typeface="+mn-lt"/>
                <a:ea typeface="+mn-ea"/>
                <a:cs typeface="+mn-cs"/>
              </a:rPr>
              <a:t> </a:t>
            </a:r>
            <a:r>
              <a:rPr lang="en-US" sz="2000" kern="1200" dirty="0" err="1" smtClean="0">
                <a:solidFill>
                  <a:srgbClr val="990000"/>
                </a:solidFill>
                <a:latin typeface="+mn-lt"/>
                <a:ea typeface="+mn-ea"/>
                <a:cs typeface="+mn-cs"/>
              </a:rPr>
              <a:t>documentos</a:t>
            </a:r>
            <a:r>
              <a:rPr lang="en-US" sz="2000" kern="1200" dirty="0" smtClean="0">
                <a:solidFill>
                  <a:srgbClr val="990000"/>
                </a:solidFill>
                <a:latin typeface="+mn-lt"/>
                <a:ea typeface="+mn-ea"/>
                <a:cs typeface="+mn-cs"/>
              </a:rPr>
              <a:t> DEBEN SER ORIGINALES o </a:t>
            </a:r>
            <a:r>
              <a:rPr lang="en-US" sz="2000" kern="1200" dirty="0" err="1" smtClean="0">
                <a:solidFill>
                  <a:srgbClr val="990000"/>
                </a:solidFill>
                <a:latin typeface="+mn-lt"/>
                <a:ea typeface="+mn-ea"/>
                <a:cs typeface="+mn-cs"/>
              </a:rPr>
              <a:t>copias</a:t>
            </a:r>
            <a:r>
              <a:rPr lang="en-US" sz="2000" kern="1200" dirty="0" smtClean="0">
                <a:solidFill>
                  <a:srgbClr val="990000"/>
                </a:solidFill>
                <a:latin typeface="+mn-lt"/>
                <a:ea typeface="+mn-ea"/>
                <a:cs typeface="+mn-cs"/>
              </a:rPr>
              <a:t> </a:t>
            </a:r>
            <a:r>
              <a:rPr lang="en-US" sz="2000" kern="1200" dirty="0" err="1" smtClean="0">
                <a:solidFill>
                  <a:srgbClr val="990000"/>
                </a:solidFill>
                <a:latin typeface="+mn-lt"/>
                <a:ea typeface="+mn-ea"/>
                <a:cs typeface="+mn-cs"/>
              </a:rPr>
              <a:t>certificadas</a:t>
            </a:r>
            <a:endParaRPr lang="en-US" sz="2000" kern="1200" dirty="0" smtClean="0">
              <a:solidFill>
                <a:srgbClr val="990000"/>
              </a:solidFill>
              <a:latin typeface="+mn-lt"/>
              <a:ea typeface="+mn-ea"/>
              <a:cs typeface="+mn-cs"/>
            </a:endParaRPr>
          </a:p>
          <a:p>
            <a:pPr marL="274320" indent="-274320">
              <a:spcBef>
                <a:spcPts val="580"/>
              </a:spcBef>
              <a:buClr>
                <a:srgbClr val="D34817"/>
              </a:buClr>
              <a:buSzPct val="85000"/>
              <a:buFont typeface="Arial" pitchFamily="34" charset="0"/>
              <a:buChar char="•"/>
              <a:defRPr/>
            </a:pPr>
            <a:endParaRPr lang="en-US" sz="1600" kern="1200" dirty="0" smtClean="0">
              <a:solidFill>
                <a:srgbClr val="990000"/>
              </a:solidFill>
              <a:latin typeface="+mn-lt"/>
              <a:ea typeface="+mn-ea"/>
              <a:cs typeface="+mn-cs"/>
            </a:endParaRPr>
          </a:p>
          <a:p>
            <a:pPr marL="0" indent="0">
              <a:spcBef>
                <a:spcPts val="580"/>
              </a:spcBef>
              <a:buClr>
                <a:srgbClr val="D34817"/>
              </a:buClr>
              <a:buSzPct val="85000"/>
              <a:buNone/>
              <a:defRPr/>
            </a:pPr>
            <a:r>
              <a:rPr lang="es-ES" sz="1600" b="1" i="1" kern="1200" dirty="0">
                <a:solidFill>
                  <a:srgbClr val="990000"/>
                </a:solidFill>
                <a:latin typeface="+mn-lt"/>
                <a:ea typeface="+mn-ea"/>
                <a:cs typeface="+mn-cs"/>
              </a:rPr>
              <a:t>No se </a:t>
            </a:r>
            <a:r>
              <a:rPr lang="es-ES" sz="1600" b="1" i="1" kern="1200" dirty="0" smtClean="0">
                <a:solidFill>
                  <a:srgbClr val="990000"/>
                </a:solidFill>
                <a:latin typeface="+mn-lt"/>
                <a:ea typeface="+mn-ea"/>
                <a:cs typeface="+mn-cs"/>
              </a:rPr>
              <a:t>pueden realizar asignaciones escolares </a:t>
            </a:r>
            <a:r>
              <a:rPr lang="es-ES" sz="1600" b="1" i="1" kern="1200" dirty="0">
                <a:solidFill>
                  <a:srgbClr val="990000"/>
                </a:solidFill>
                <a:latin typeface="+mn-lt"/>
                <a:ea typeface="+mn-ea"/>
                <a:cs typeface="+mn-cs"/>
              </a:rPr>
              <a:t>sin haber recibido todos los </a:t>
            </a:r>
            <a:r>
              <a:rPr lang="es-ES" sz="1600" b="1" i="1" kern="1200" dirty="0" smtClean="0">
                <a:solidFill>
                  <a:srgbClr val="990000"/>
                </a:solidFill>
                <a:latin typeface="+mn-lt"/>
                <a:ea typeface="+mn-ea"/>
                <a:cs typeface="+mn-cs"/>
              </a:rPr>
              <a:t>formularios de inscripción </a:t>
            </a:r>
            <a:r>
              <a:rPr lang="es-ES" sz="1600" b="1" i="1" kern="1200" dirty="0">
                <a:solidFill>
                  <a:srgbClr val="990000"/>
                </a:solidFill>
                <a:latin typeface="+mn-lt"/>
                <a:ea typeface="+mn-ea"/>
                <a:cs typeface="+mn-cs"/>
              </a:rPr>
              <a:t>y </a:t>
            </a:r>
            <a:r>
              <a:rPr lang="es-ES" sz="1600" b="1" i="1" kern="1200" dirty="0" smtClean="0">
                <a:solidFill>
                  <a:srgbClr val="990000"/>
                </a:solidFill>
                <a:latin typeface="+mn-lt"/>
                <a:ea typeface="+mn-ea"/>
                <a:cs typeface="+mn-cs"/>
              </a:rPr>
              <a:t>documentación requerida. </a:t>
            </a:r>
            <a:endParaRPr lang="es-ES" sz="1600" b="1" i="1" kern="1200" dirty="0">
              <a:solidFill>
                <a:srgbClr val="990000"/>
              </a:solidFill>
              <a:latin typeface="+mn-lt"/>
              <a:ea typeface="+mn-ea"/>
              <a:cs typeface="+mn-cs"/>
            </a:endParaRPr>
          </a:p>
          <a:p>
            <a:pPr marL="0" indent="0">
              <a:spcBef>
                <a:spcPts val="580"/>
              </a:spcBef>
              <a:buClr>
                <a:srgbClr val="D34817"/>
              </a:buClr>
              <a:buSzPct val="85000"/>
              <a:buNone/>
              <a:defRPr/>
            </a:pPr>
            <a:endParaRPr lang="es-ES" sz="1600" b="1" i="1" kern="1200" dirty="0">
              <a:solidFill>
                <a:srgbClr val="990000"/>
              </a:solidFill>
              <a:latin typeface="+mn-lt"/>
              <a:ea typeface="+mn-ea"/>
              <a:cs typeface="+mn-cs"/>
            </a:endParaRPr>
          </a:p>
          <a:p>
            <a:pPr marL="0" indent="0">
              <a:spcBef>
                <a:spcPts val="580"/>
              </a:spcBef>
              <a:buClr>
                <a:srgbClr val="D34817"/>
              </a:buClr>
              <a:buSzPct val="85000"/>
              <a:buFont typeface="Arial"/>
              <a:buNone/>
              <a:defRPr/>
            </a:pPr>
            <a:endParaRPr lang="en-US" sz="1600" b="1" i="1" kern="1200" dirty="0" smtClean="0">
              <a:solidFill>
                <a:srgbClr val="990000"/>
              </a:solidFill>
              <a:latin typeface="+mn-lt"/>
              <a:ea typeface="+mn-ea"/>
              <a:cs typeface="+mn-cs"/>
            </a:endParaRPr>
          </a:p>
          <a:p>
            <a:endParaRPr lang="en-US" sz="2400" dirty="0"/>
          </a:p>
        </p:txBody>
      </p:sp>
    </p:spTree>
    <p:extLst>
      <p:ext uri="{BB962C8B-B14F-4D97-AF65-F5344CB8AC3E}">
        <p14:creationId xmlns:p14="http://schemas.microsoft.com/office/powerpoint/2010/main" val="704870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504"/>
            <a:ext cx="10972800" cy="1275134"/>
          </a:xfrm>
        </p:spPr>
        <p:txBody>
          <a:bodyPr/>
          <a:lstStyle/>
          <a:p>
            <a:pPr algn="l"/>
            <a:r>
              <a:rPr lang="en-US" sz="3600" dirty="0">
                <a:solidFill>
                  <a:srgbClr val="990000"/>
                </a:solidFill>
                <a:latin typeface="+mj-lt"/>
              </a:rPr>
              <a:t>Proof of </a:t>
            </a:r>
            <a:r>
              <a:rPr lang="en-US" sz="3600" dirty="0" smtClean="0">
                <a:solidFill>
                  <a:srgbClr val="990000"/>
                </a:solidFill>
                <a:latin typeface="+mj-lt"/>
              </a:rPr>
              <a:t>Residency</a:t>
            </a:r>
            <a:br>
              <a:rPr lang="en-US" sz="3600" dirty="0" smtClean="0">
                <a:solidFill>
                  <a:srgbClr val="990000"/>
                </a:solidFill>
                <a:latin typeface="+mj-lt"/>
              </a:rPr>
            </a:br>
            <a:r>
              <a:rPr lang="en-US" sz="3200" dirty="0" err="1" smtClean="0">
                <a:solidFill>
                  <a:schemeClr val="tx1"/>
                </a:solidFill>
                <a:latin typeface="+mj-lt"/>
              </a:rPr>
              <a:t>Comprobante</a:t>
            </a:r>
            <a:r>
              <a:rPr lang="en-US" sz="3200" dirty="0" smtClean="0">
                <a:solidFill>
                  <a:schemeClr val="tx1"/>
                </a:solidFill>
                <a:latin typeface="+mj-lt"/>
              </a:rPr>
              <a:t> de </a:t>
            </a:r>
            <a:r>
              <a:rPr lang="en-US" sz="3200" dirty="0" err="1" smtClean="0">
                <a:solidFill>
                  <a:schemeClr val="tx1"/>
                </a:solidFill>
                <a:latin typeface="+mj-lt"/>
              </a:rPr>
              <a:t>domicilio</a:t>
            </a:r>
            <a:endParaRPr lang="en-US" sz="3200" dirty="0">
              <a:solidFill>
                <a:schemeClr val="tx1"/>
              </a:solidFill>
              <a:latin typeface="+mj-lt"/>
            </a:endParaRPr>
          </a:p>
        </p:txBody>
      </p:sp>
      <p:sp>
        <p:nvSpPr>
          <p:cNvPr id="3" name="Text Placeholder 2"/>
          <p:cNvSpPr>
            <a:spLocks noGrp="1"/>
          </p:cNvSpPr>
          <p:nvPr>
            <p:ph type="body" idx="1"/>
          </p:nvPr>
        </p:nvSpPr>
        <p:spPr>
          <a:xfrm>
            <a:off x="511630" y="1300690"/>
            <a:ext cx="5480956" cy="4525963"/>
          </a:xfrm>
        </p:spPr>
        <p:txBody>
          <a:bodyPr/>
          <a:lstStyle/>
          <a:p>
            <a:pPr marL="274320" indent="-274320">
              <a:spcBef>
                <a:spcPts val="580"/>
              </a:spcBef>
              <a:buClr>
                <a:srgbClr val="D34817"/>
              </a:buClr>
              <a:buSzPct val="85000"/>
              <a:buFont typeface="Arial" pitchFamily="34" charset="0"/>
              <a:buChar char="•"/>
              <a:defRPr/>
            </a:pPr>
            <a:r>
              <a:rPr lang="en-US" sz="1600" b="1" kern="1200" dirty="0">
                <a:solidFill>
                  <a:prstClr val="black"/>
                </a:solidFill>
                <a:latin typeface="+mn-lt"/>
                <a:ea typeface="+mn-ea"/>
                <a:cs typeface="Arial" panose="020B0604020202020204" pitchFamily="34" charset="0"/>
              </a:rPr>
              <a:t>Any one of these documents:</a:t>
            </a:r>
          </a:p>
          <a:p>
            <a:pPr marL="548640" lvl="1" indent="-228600">
              <a:spcBef>
                <a:spcPts val="370"/>
              </a:spcBef>
              <a:buClr>
                <a:srgbClr val="9B2D1F"/>
              </a:buClr>
              <a:buSzPct val="85000"/>
              <a:buFont typeface="Arial" pitchFamily="34" charset="0"/>
              <a:buChar char="–"/>
              <a:defRPr/>
            </a:pPr>
            <a:r>
              <a:rPr lang="en-US" sz="1600" kern="1200" dirty="0">
                <a:solidFill>
                  <a:prstClr val="black"/>
                </a:solidFill>
                <a:latin typeface="+mn-lt"/>
                <a:ea typeface="+mn-ea"/>
                <a:cs typeface="Arial" panose="020B0604020202020204" pitchFamily="34" charset="0"/>
              </a:rPr>
              <a:t>Lease</a:t>
            </a:r>
          </a:p>
          <a:p>
            <a:pPr marL="548640" lvl="1" indent="-228600">
              <a:spcBef>
                <a:spcPts val="370"/>
              </a:spcBef>
              <a:buClr>
                <a:srgbClr val="9B2D1F"/>
              </a:buClr>
              <a:buSzPct val="85000"/>
              <a:buFont typeface="Arial" pitchFamily="34" charset="0"/>
              <a:buChar char="–"/>
              <a:defRPr/>
            </a:pPr>
            <a:r>
              <a:rPr lang="en-US" sz="1600" kern="1200" dirty="0">
                <a:solidFill>
                  <a:prstClr val="black"/>
                </a:solidFill>
                <a:latin typeface="+mn-lt"/>
                <a:ea typeface="+mn-ea"/>
                <a:cs typeface="Arial" panose="020B0604020202020204" pitchFamily="34" charset="0"/>
              </a:rPr>
              <a:t>Paystub</a:t>
            </a:r>
          </a:p>
          <a:p>
            <a:pPr marL="548640" lvl="1" indent="-228600">
              <a:spcBef>
                <a:spcPts val="370"/>
              </a:spcBef>
              <a:buClr>
                <a:srgbClr val="9B2D1F"/>
              </a:buClr>
              <a:buSzPct val="85000"/>
              <a:buFont typeface="Arial" pitchFamily="34" charset="0"/>
              <a:buChar char="–"/>
              <a:defRPr/>
            </a:pPr>
            <a:r>
              <a:rPr lang="en-US" sz="1600" kern="1200" dirty="0">
                <a:solidFill>
                  <a:prstClr val="black"/>
                </a:solidFill>
                <a:latin typeface="+mn-lt"/>
                <a:ea typeface="+mn-ea"/>
                <a:cs typeface="Arial" panose="020B0604020202020204" pitchFamily="34" charset="0"/>
              </a:rPr>
              <a:t>Mortgage statement</a:t>
            </a:r>
          </a:p>
          <a:p>
            <a:pPr marL="548640" lvl="1" indent="-228600">
              <a:spcBef>
                <a:spcPts val="370"/>
              </a:spcBef>
              <a:buClr>
                <a:srgbClr val="9B2D1F"/>
              </a:buClr>
              <a:buSzPct val="85000"/>
              <a:buFont typeface="Arial" pitchFamily="34" charset="0"/>
              <a:buChar char="–"/>
              <a:defRPr/>
            </a:pPr>
            <a:r>
              <a:rPr lang="en-US" sz="1600" kern="1200" dirty="0">
                <a:solidFill>
                  <a:prstClr val="black"/>
                </a:solidFill>
                <a:latin typeface="+mn-lt"/>
                <a:ea typeface="+mn-ea"/>
                <a:cs typeface="Arial" panose="020B0604020202020204" pitchFamily="34" charset="0"/>
              </a:rPr>
              <a:t>Section 8 agreement</a:t>
            </a:r>
          </a:p>
          <a:p>
            <a:pPr marL="548640" lvl="1" indent="-228600">
              <a:spcBef>
                <a:spcPts val="370"/>
              </a:spcBef>
              <a:buClr>
                <a:srgbClr val="9B2D1F"/>
              </a:buClr>
              <a:buSzPct val="85000"/>
              <a:buFont typeface="Arial" pitchFamily="34" charset="0"/>
              <a:buChar char="–"/>
              <a:defRPr/>
            </a:pPr>
            <a:r>
              <a:rPr lang="en-US" sz="1600" kern="1200" dirty="0">
                <a:solidFill>
                  <a:prstClr val="black"/>
                </a:solidFill>
                <a:latin typeface="+mn-lt"/>
                <a:ea typeface="+mn-ea"/>
                <a:cs typeface="Arial" panose="020B0604020202020204" pitchFamily="34" charset="0"/>
              </a:rPr>
              <a:t>Gas, electric, landline phone bill or Cable bill</a:t>
            </a:r>
          </a:p>
          <a:p>
            <a:pPr marL="548640" lvl="1" indent="-228600">
              <a:spcBef>
                <a:spcPts val="370"/>
              </a:spcBef>
              <a:buClr>
                <a:srgbClr val="9B2D1F"/>
              </a:buClr>
              <a:buSzPct val="85000"/>
              <a:buFont typeface="Arial" pitchFamily="34" charset="0"/>
              <a:buChar char="–"/>
              <a:defRPr/>
            </a:pPr>
            <a:endParaRPr lang="en-US" sz="1600" u="sng" kern="1200" dirty="0">
              <a:solidFill>
                <a:prstClr val="black"/>
              </a:solidFill>
              <a:latin typeface="+mn-lt"/>
              <a:ea typeface="+mn-ea"/>
              <a:cs typeface="Arial" panose="020B0604020202020204" pitchFamily="34" charset="0"/>
            </a:endParaRPr>
          </a:p>
          <a:p>
            <a:pPr marL="274320" indent="-274320">
              <a:spcBef>
                <a:spcPts val="580"/>
              </a:spcBef>
              <a:buClr>
                <a:srgbClr val="D34817"/>
              </a:buClr>
              <a:buSzPct val="85000"/>
              <a:buFont typeface="Arial" pitchFamily="34" charset="0"/>
              <a:buChar char="•"/>
              <a:defRPr/>
            </a:pPr>
            <a:r>
              <a:rPr lang="en-US" sz="1600" b="1" kern="1200" dirty="0">
                <a:solidFill>
                  <a:prstClr val="black"/>
                </a:solidFill>
                <a:latin typeface="+mn-lt"/>
                <a:ea typeface="+mn-ea"/>
                <a:cs typeface="Arial" panose="020B0604020202020204" pitchFamily="34" charset="0"/>
              </a:rPr>
              <a:t>If none of the above are available: </a:t>
            </a:r>
          </a:p>
          <a:p>
            <a:pPr marL="548640" lvl="1" indent="-228600">
              <a:spcBef>
                <a:spcPts val="370"/>
              </a:spcBef>
              <a:buClr>
                <a:srgbClr val="9B2D1F"/>
              </a:buClr>
              <a:buSzPct val="85000"/>
              <a:buFont typeface="Arial" pitchFamily="34" charset="0"/>
              <a:buChar char="–"/>
              <a:defRPr/>
            </a:pPr>
            <a:r>
              <a:rPr lang="en-US" sz="1600" kern="1200" dirty="0">
                <a:solidFill>
                  <a:prstClr val="black"/>
                </a:solidFill>
                <a:latin typeface="+mn-lt"/>
                <a:ea typeface="+mn-ea"/>
                <a:cs typeface="Arial" panose="020B0604020202020204" pitchFamily="34" charset="0"/>
              </a:rPr>
              <a:t>Notarized Affidavit of Residential Address (available at the Registration Center), AND</a:t>
            </a:r>
          </a:p>
          <a:p>
            <a:pPr marL="548640" lvl="1" indent="-228600">
              <a:spcBef>
                <a:spcPts val="370"/>
              </a:spcBef>
              <a:buClr>
                <a:srgbClr val="9B2D1F"/>
              </a:buClr>
              <a:buSzPct val="85000"/>
              <a:buFont typeface="Arial" pitchFamily="34" charset="0"/>
              <a:buChar char="–"/>
              <a:defRPr/>
            </a:pPr>
            <a:r>
              <a:rPr lang="en-US" sz="1600" kern="1200" dirty="0">
                <a:solidFill>
                  <a:prstClr val="black"/>
                </a:solidFill>
                <a:latin typeface="+mn-lt"/>
                <a:ea typeface="+mn-ea"/>
                <a:cs typeface="Arial" panose="020B0604020202020204" pitchFamily="34" charset="0"/>
              </a:rPr>
              <a:t>Proof of Residency (one of the above documents) in the name of the person with whom you reside and is listed on the affidavit.</a:t>
            </a:r>
          </a:p>
          <a:p>
            <a:pPr marL="274320" indent="-274320">
              <a:spcBef>
                <a:spcPts val="580"/>
              </a:spcBef>
              <a:buClr>
                <a:srgbClr val="D34817"/>
              </a:buClr>
              <a:buSzPct val="85000"/>
              <a:buFont typeface="Arial" pitchFamily="34" charset="0"/>
              <a:buChar char="•"/>
              <a:defRPr/>
            </a:pPr>
            <a:r>
              <a:rPr lang="en-US" sz="1600" kern="1200" dirty="0">
                <a:solidFill>
                  <a:prstClr val="black"/>
                </a:solidFill>
                <a:latin typeface="+mn-lt"/>
                <a:ea typeface="+mn-ea"/>
                <a:cs typeface="Arial" panose="020B0604020202020204" pitchFamily="34" charset="0"/>
              </a:rPr>
              <a:t>All documents MUST show parent/guardian name and be dated within the last 60 days.</a:t>
            </a:r>
          </a:p>
          <a:p>
            <a:endParaRPr lang="en-US" sz="1600" dirty="0">
              <a:latin typeface="+mn-lt"/>
            </a:endParaRPr>
          </a:p>
        </p:txBody>
      </p:sp>
      <p:sp>
        <p:nvSpPr>
          <p:cNvPr id="6" name="Text Placeholder 2"/>
          <p:cNvSpPr txBox="1">
            <a:spLocks/>
          </p:cNvSpPr>
          <p:nvPr/>
        </p:nvSpPr>
        <p:spPr>
          <a:xfrm>
            <a:off x="5747657" y="1417638"/>
            <a:ext cx="5785757" cy="504303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74320" indent="-274320">
              <a:spcBef>
                <a:spcPts val="580"/>
              </a:spcBef>
              <a:buClr>
                <a:srgbClr val="D34817"/>
              </a:buClr>
              <a:buSzPct val="85000"/>
              <a:buFont typeface="Arial" pitchFamily="34" charset="0"/>
              <a:buChar char="•"/>
              <a:defRPr/>
            </a:pPr>
            <a:r>
              <a:rPr lang="es-ES" sz="1600" b="1" kern="1200" dirty="0">
                <a:solidFill>
                  <a:srgbClr val="990000"/>
                </a:solidFill>
                <a:latin typeface="+mn-lt"/>
                <a:ea typeface="+mn-ea"/>
                <a:cs typeface="Arial" panose="020B0604020202020204" pitchFamily="34" charset="0"/>
              </a:rPr>
              <a:t>Cualquiera de los siguientes documentos</a:t>
            </a:r>
            <a:r>
              <a:rPr lang="en-US" sz="1600" b="1" kern="1200" dirty="0" smtClean="0">
                <a:solidFill>
                  <a:srgbClr val="990000"/>
                </a:solidFill>
                <a:latin typeface="+mn-lt"/>
                <a:ea typeface="+mn-ea"/>
                <a:cs typeface="Arial" panose="020B0604020202020204" pitchFamily="34" charset="0"/>
              </a:rPr>
              <a:t>:</a:t>
            </a:r>
          </a:p>
          <a:p>
            <a:pPr marL="548640" lvl="1" indent="-228600">
              <a:spcBef>
                <a:spcPts val="370"/>
              </a:spcBef>
              <a:buClr>
                <a:srgbClr val="9B2D1F"/>
              </a:buClr>
              <a:buSzPct val="85000"/>
              <a:buFont typeface="Arial" pitchFamily="34" charset="0"/>
              <a:buChar char="–"/>
              <a:defRPr/>
            </a:pPr>
            <a:r>
              <a:rPr lang="en-US" sz="1600" kern="1200" dirty="0" err="1" smtClean="0">
                <a:solidFill>
                  <a:srgbClr val="990000"/>
                </a:solidFill>
                <a:latin typeface="+mn-lt"/>
                <a:ea typeface="+mn-ea"/>
                <a:cs typeface="Arial" panose="020B0604020202020204" pitchFamily="34" charset="0"/>
              </a:rPr>
              <a:t>Contrato</a:t>
            </a:r>
            <a:r>
              <a:rPr lang="en-US" sz="1600" kern="1200" dirty="0" smtClean="0">
                <a:solidFill>
                  <a:srgbClr val="990000"/>
                </a:solidFill>
                <a:latin typeface="+mn-lt"/>
                <a:ea typeface="+mn-ea"/>
                <a:cs typeface="Arial" panose="020B0604020202020204" pitchFamily="34" charset="0"/>
              </a:rPr>
              <a:t> de </a:t>
            </a:r>
            <a:r>
              <a:rPr lang="en-US" sz="1600" kern="1200" dirty="0" err="1" smtClean="0">
                <a:solidFill>
                  <a:srgbClr val="990000"/>
                </a:solidFill>
                <a:latin typeface="+mn-lt"/>
                <a:ea typeface="+mn-ea"/>
                <a:cs typeface="Arial" panose="020B0604020202020204" pitchFamily="34" charset="0"/>
              </a:rPr>
              <a:t>arrendamiento</a:t>
            </a:r>
            <a:endParaRPr lang="en-US" sz="1600" kern="1200" dirty="0" smtClean="0">
              <a:solidFill>
                <a:srgbClr val="990000"/>
              </a:solidFill>
              <a:latin typeface="+mn-lt"/>
              <a:ea typeface="+mn-ea"/>
              <a:cs typeface="Arial" panose="020B0604020202020204" pitchFamily="34" charset="0"/>
            </a:endParaRPr>
          </a:p>
          <a:p>
            <a:pPr marL="548640" lvl="1" indent="-228600">
              <a:spcBef>
                <a:spcPts val="370"/>
              </a:spcBef>
              <a:buClr>
                <a:srgbClr val="9B2D1F"/>
              </a:buClr>
              <a:buSzPct val="85000"/>
              <a:buFont typeface="Arial" pitchFamily="34" charset="0"/>
              <a:buChar char="–"/>
              <a:defRPr/>
            </a:pPr>
            <a:r>
              <a:rPr lang="en-US" sz="1600" kern="1200" dirty="0" smtClean="0">
                <a:solidFill>
                  <a:srgbClr val="990000"/>
                </a:solidFill>
                <a:latin typeface="+mn-lt"/>
                <a:ea typeface="+mn-ea"/>
                <a:cs typeface="Arial" panose="020B0604020202020204" pitchFamily="34" charset="0"/>
              </a:rPr>
              <a:t>Contra </a:t>
            </a:r>
            <a:r>
              <a:rPr lang="en-US" sz="1600" kern="1200" dirty="0" err="1" smtClean="0">
                <a:solidFill>
                  <a:srgbClr val="990000"/>
                </a:solidFill>
                <a:latin typeface="+mn-lt"/>
                <a:ea typeface="+mn-ea"/>
                <a:cs typeface="Arial" panose="020B0604020202020204" pitchFamily="34" charset="0"/>
              </a:rPr>
              <a:t>cheque</a:t>
            </a:r>
            <a:endParaRPr lang="en-US" sz="1600" kern="1200" dirty="0" smtClean="0">
              <a:solidFill>
                <a:srgbClr val="990000"/>
              </a:solidFill>
              <a:latin typeface="+mn-lt"/>
              <a:ea typeface="+mn-ea"/>
              <a:cs typeface="Arial" panose="020B0604020202020204" pitchFamily="34" charset="0"/>
            </a:endParaRPr>
          </a:p>
          <a:p>
            <a:pPr marL="548640" lvl="1" indent="-228600">
              <a:spcBef>
                <a:spcPts val="370"/>
              </a:spcBef>
              <a:buClr>
                <a:srgbClr val="9B2D1F"/>
              </a:buClr>
              <a:buSzPct val="85000"/>
              <a:buFont typeface="Arial" pitchFamily="34" charset="0"/>
              <a:buChar char="–"/>
              <a:defRPr/>
            </a:pPr>
            <a:r>
              <a:rPr lang="en-US" sz="1600" kern="1200" dirty="0" err="1" smtClean="0">
                <a:solidFill>
                  <a:srgbClr val="990000"/>
                </a:solidFill>
                <a:latin typeface="+mn-lt"/>
                <a:ea typeface="+mn-ea"/>
                <a:cs typeface="Arial" panose="020B0604020202020204" pitchFamily="34" charset="0"/>
              </a:rPr>
              <a:t>Contrato</a:t>
            </a:r>
            <a:r>
              <a:rPr lang="en-US" sz="1600" kern="1200" dirty="0" smtClean="0">
                <a:solidFill>
                  <a:srgbClr val="990000"/>
                </a:solidFill>
                <a:latin typeface="+mn-lt"/>
                <a:ea typeface="+mn-ea"/>
                <a:cs typeface="Arial" panose="020B0604020202020204" pitchFamily="34" charset="0"/>
              </a:rPr>
              <a:t> de </a:t>
            </a:r>
            <a:r>
              <a:rPr lang="en-US" sz="1600" kern="1200" dirty="0" err="1" smtClean="0">
                <a:solidFill>
                  <a:srgbClr val="990000"/>
                </a:solidFill>
                <a:latin typeface="+mn-lt"/>
                <a:ea typeface="+mn-ea"/>
                <a:cs typeface="Arial" panose="020B0604020202020204" pitchFamily="34" charset="0"/>
              </a:rPr>
              <a:t>hipoteca</a:t>
            </a:r>
            <a:endParaRPr lang="en-US" sz="1600" kern="1200" dirty="0" smtClean="0">
              <a:solidFill>
                <a:srgbClr val="990000"/>
              </a:solidFill>
              <a:latin typeface="+mn-lt"/>
              <a:ea typeface="+mn-ea"/>
              <a:cs typeface="Arial" panose="020B0604020202020204" pitchFamily="34" charset="0"/>
            </a:endParaRPr>
          </a:p>
          <a:p>
            <a:pPr marL="548640" lvl="1" indent="-228600">
              <a:spcBef>
                <a:spcPts val="370"/>
              </a:spcBef>
              <a:buClr>
                <a:srgbClr val="9B2D1F"/>
              </a:buClr>
              <a:buSzPct val="85000"/>
              <a:buFont typeface="Arial" pitchFamily="34" charset="0"/>
              <a:buChar char="–"/>
              <a:defRPr/>
            </a:pPr>
            <a:r>
              <a:rPr lang="en-US" sz="1600" kern="1200" dirty="0" err="1" smtClean="0">
                <a:solidFill>
                  <a:srgbClr val="990000"/>
                </a:solidFill>
                <a:latin typeface="+mn-lt"/>
                <a:ea typeface="+mn-ea"/>
                <a:cs typeface="Arial" panose="020B0604020202020204" pitchFamily="34" charset="0"/>
              </a:rPr>
              <a:t>Contrato</a:t>
            </a:r>
            <a:r>
              <a:rPr lang="en-US" sz="1600" kern="1200" dirty="0" smtClean="0">
                <a:solidFill>
                  <a:srgbClr val="990000"/>
                </a:solidFill>
                <a:latin typeface="+mn-lt"/>
                <a:ea typeface="+mn-ea"/>
                <a:cs typeface="Arial" panose="020B0604020202020204" pitchFamily="34" charset="0"/>
              </a:rPr>
              <a:t> de </a:t>
            </a:r>
            <a:r>
              <a:rPr lang="en-US" sz="1600" kern="1200" dirty="0" err="1" smtClean="0">
                <a:solidFill>
                  <a:srgbClr val="990000"/>
                </a:solidFill>
                <a:latin typeface="+mn-lt"/>
                <a:ea typeface="+mn-ea"/>
                <a:cs typeface="Arial" panose="020B0604020202020204" pitchFamily="34" charset="0"/>
              </a:rPr>
              <a:t>sección</a:t>
            </a:r>
            <a:r>
              <a:rPr lang="en-US" sz="1600" kern="1200" dirty="0" smtClean="0">
                <a:solidFill>
                  <a:srgbClr val="990000"/>
                </a:solidFill>
                <a:latin typeface="+mn-lt"/>
                <a:ea typeface="+mn-ea"/>
                <a:cs typeface="Arial" panose="020B0604020202020204" pitchFamily="34" charset="0"/>
              </a:rPr>
              <a:t>  8</a:t>
            </a:r>
          </a:p>
          <a:p>
            <a:pPr marL="548640" lvl="1" indent="-228600">
              <a:spcBef>
                <a:spcPts val="370"/>
              </a:spcBef>
              <a:buClr>
                <a:srgbClr val="9B2D1F"/>
              </a:buClr>
              <a:buSzPct val="85000"/>
              <a:buFont typeface="Arial" pitchFamily="34" charset="0"/>
              <a:buChar char="–"/>
              <a:defRPr/>
            </a:pPr>
            <a:r>
              <a:rPr lang="en-US" sz="1600" kern="1200" dirty="0" err="1" smtClean="0">
                <a:solidFill>
                  <a:srgbClr val="990000"/>
                </a:solidFill>
                <a:latin typeface="+mn-lt"/>
                <a:ea typeface="+mn-ea"/>
                <a:cs typeface="Arial" panose="020B0604020202020204" pitchFamily="34" charset="0"/>
              </a:rPr>
              <a:t>Recibo</a:t>
            </a:r>
            <a:r>
              <a:rPr lang="en-US" sz="1600" kern="1200" dirty="0" smtClean="0">
                <a:solidFill>
                  <a:srgbClr val="990000"/>
                </a:solidFill>
                <a:latin typeface="+mn-lt"/>
                <a:ea typeface="+mn-ea"/>
                <a:cs typeface="Arial" panose="020B0604020202020204" pitchFamily="34" charset="0"/>
              </a:rPr>
              <a:t> de gas, </a:t>
            </a:r>
            <a:r>
              <a:rPr lang="en-US" sz="1600" kern="1200" dirty="0" err="1" smtClean="0">
                <a:solidFill>
                  <a:srgbClr val="990000"/>
                </a:solidFill>
                <a:latin typeface="+mn-lt"/>
                <a:ea typeface="+mn-ea"/>
                <a:cs typeface="Arial" panose="020B0604020202020204" pitchFamily="34" charset="0"/>
              </a:rPr>
              <a:t>electricidad</a:t>
            </a:r>
            <a:r>
              <a:rPr lang="en-US" sz="1600" kern="1200" dirty="0" smtClean="0">
                <a:solidFill>
                  <a:srgbClr val="990000"/>
                </a:solidFill>
                <a:latin typeface="+mn-lt"/>
                <a:ea typeface="+mn-ea"/>
                <a:cs typeface="Arial" panose="020B0604020202020204" pitchFamily="34" charset="0"/>
              </a:rPr>
              <a:t>, </a:t>
            </a:r>
            <a:r>
              <a:rPr lang="en-US" sz="1600" kern="1200" dirty="0" err="1" smtClean="0">
                <a:solidFill>
                  <a:srgbClr val="990000"/>
                </a:solidFill>
                <a:latin typeface="+mn-lt"/>
                <a:ea typeface="+mn-ea"/>
                <a:cs typeface="Arial" panose="020B0604020202020204" pitchFamily="34" charset="0"/>
              </a:rPr>
              <a:t>teléfono</a:t>
            </a:r>
            <a:r>
              <a:rPr lang="en-US" sz="1600" kern="1200" dirty="0" smtClean="0">
                <a:solidFill>
                  <a:srgbClr val="990000"/>
                </a:solidFill>
                <a:latin typeface="+mn-lt"/>
                <a:ea typeface="+mn-ea"/>
                <a:cs typeface="Arial" panose="020B0604020202020204" pitchFamily="34" charset="0"/>
              </a:rPr>
              <a:t> o cable</a:t>
            </a:r>
          </a:p>
          <a:p>
            <a:pPr marL="548640" lvl="1" indent="-228600">
              <a:spcBef>
                <a:spcPts val="370"/>
              </a:spcBef>
              <a:buClr>
                <a:srgbClr val="9B2D1F"/>
              </a:buClr>
              <a:buSzPct val="85000"/>
              <a:buFont typeface="Arial" pitchFamily="34" charset="0"/>
              <a:buChar char="–"/>
              <a:defRPr/>
            </a:pPr>
            <a:endParaRPr lang="en-US" sz="1600" u="sng" kern="1200" dirty="0" smtClean="0">
              <a:solidFill>
                <a:srgbClr val="990000"/>
              </a:solidFill>
              <a:latin typeface="+mn-lt"/>
              <a:ea typeface="+mn-ea"/>
              <a:cs typeface="Arial" panose="020B0604020202020204" pitchFamily="34" charset="0"/>
            </a:endParaRPr>
          </a:p>
          <a:p>
            <a:pPr marL="274320" indent="-274320">
              <a:spcBef>
                <a:spcPts val="580"/>
              </a:spcBef>
              <a:buClr>
                <a:srgbClr val="D34817"/>
              </a:buClr>
              <a:buSzPct val="85000"/>
              <a:buFont typeface="Arial" pitchFamily="34" charset="0"/>
              <a:buChar char="•"/>
              <a:defRPr/>
            </a:pPr>
            <a:r>
              <a:rPr lang="en-US" sz="1600" b="1" kern="1200" dirty="0" smtClean="0">
                <a:solidFill>
                  <a:srgbClr val="990000"/>
                </a:solidFill>
                <a:latin typeface="+mn-lt"/>
                <a:ea typeface="+mn-ea"/>
                <a:cs typeface="Arial" panose="020B0604020202020204" pitchFamily="34" charset="0"/>
              </a:rPr>
              <a:t>Si no </a:t>
            </a:r>
            <a:r>
              <a:rPr lang="en-US" sz="1600" b="1" kern="1200" dirty="0" err="1" smtClean="0">
                <a:solidFill>
                  <a:srgbClr val="990000"/>
                </a:solidFill>
                <a:latin typeface="+mn-lt"/>
                <a:ea typeface="+mn-ea"/>
                <a:cs typeface="Arial" panose="020B0604020202020204" pitchFamily="34" charset="0"/>
              </a:rPr>
              <a:t>tiene</a:t>
            </a:r>
            <a:r>
              <a:rPr lang="en-US" sz="1600" b="1" kern="1200" dirty="0" smtClean="0">
                <a:solidFill>
                  <a:srgbClr val="990000"/>
                </a:solidFill>
                <a:latin typeface="+mn-lt"/>
                <a:ea typeface="+mn-ea"/>
                <a:cs typeface="Arial" panose="020B0604020202020204" pitchFamily="34" charset="0"/>
              </a:rPr>
              <a:t> </a:t>
            </a:r>
            <a:r>
              <a:rPr lang="en-US" sz="1600" b="1" kern="1200" dirty="0" err="1" smtClean="0">
                <a:solidFill>
                  <a:srgbClr val="990000"/>
                </a:solidFill>
                <a:latin typeface="+mn-lt"/>
                <a:ea typeface="+mn-ea"/>
                <a:cs typeface="Arial" panose="020B0604020202020204" pitchFamily="34" charset="0"/>
              </a:rPr>
              <a:t>ninguno</a:t>
            </a:r>
            <a:r>
              <a:rPr lang="en-US" sz="1600" b="1" kern="1200" dirty="0" smtClean="0">
                <a:solidFill>
                  <a:srgbClr val="990000"/>
                </a:solidFill>
                <a:latin typeface="+mn-lt"/>
                <a:ea typeface="+mn-ea"/>
                <a:cs typeface="Arial" panose="020B0604020202020204" pitchFamily="34" charset="0"/>
              </a:rPr>
              <a:t> de </a:t>
            </a:r>
            <a:r>
              <a:rPr lang="en-US" sz="1600" b="1" kern="1200" dirty="0" err="1" smtClean="0">
                <a:solidFill>
                  <a:srgbClr val="990000"/>
                </a:solidFill>
                <a:latin typeface="+mn-lt"/>
                <a:ea typeface="+mn-ea"/>
                <a:cs typeface="Arial" panose="020B0604020202020204" pitchFamily="34" charset="0"/>
              </a:rPr>
              <a:t>los</a:t>
            </a:r>
            <a:r>
              <a:rPr lang="en-US" sz="1600" b="1" kern="1200" dirty="0" smtClean="0">
                <a:solidFill>
                  <a:srgbClr val="990000"/>
                </a:solidFill>
                <a:latin typeface="+mn-lt"/>
                <a:ea typeface="+mn-ea"/>
                <a:cs typeface="Arial" panose="020B0604020202020204" pitchFamily="34" charset="0"/>
              </a:rPr>
              <a:t> </a:t>
            </a:r>
            <a:r>
              <a:rPr lang="en-US" sz="1600" b="1" kern="1200" dirty="0" err="1" smtClean="0">
                <a:solidFill>
                  <a:srgbClr val="990000"/>
                </a:solidFill>
                <a:latin typeface="+mn-lt"/>
                <a:ea typeface="+mn-ea"/>
                <a:cs typeface="Arial" panose="020B0604020202020204" pitchFamily="34" charset="0"/>
              </a:rPr>
              <a:t>documentos</a:t>
            </a:r>
            <a:r>
              <a:rPr lang="en-US" sz="1600" b="1" kern="1200" dirty="0" smtClean="0">
                <a:solidFill>
                  <a:srgbClr val="990000"/>
                </a:solidFill>
                <a:latin typeface="+mn-lt"/>
                <a:ea typeface="+mn-ea"/>
                <a:cs typeface="Arial" panose="020B0604020202020204" pitchFamily="34" charset="0"/>
              </a:rPr>
              <a:t> </a:t>
            </a:r>
            <a:r>
              <a:rPr lang="en-US" sz="1600" b="1" kern="1200" dirty="0" err="1" smtClean="0">
                <a:solidFill>
                  <a:srgbClr val="990000"/>
                </a:solidFill>
                <a:latin typeface="+mn-lt"/>
                <a:ea typeface="+mn-ea"/>
                <a:cs typeface="Arial" panose="020B0604020202020204" pitchFamily="34" charset="0"/>
              </a:rPr>
              <a:t>mencionados</a:t>
            </a:r>
            <a:r>
              <a:rPr lang="en-US" sz="1600" b="1" kern="1200" dirty="0" smtClean="0">
                <a:solidFill>
                  <a:srgbClr val="990000"/>
                </a:solidFill>
                <a:latin typeface="+mn-lt"/>
                <a:ea typeface="+mn-ea"/>
                <a:cs typeface="Arial" panose="020B0604020202020204" pitchFamily="34" charset="0"/>
              </a:rPr>
              <a:t>: </a:t>
            </a:r>
          </a:p>
          <a:p>
            <a:pPr marL="548640" lvl="1" indent="-228600">
              <a:spcBef>
                <a:spcPts val="370"/>
              </a:spcBef>
              <a:buClr>
                <a:srgbClr val="9B2D1F"/>
              </a:buClr>
              <a:buSzPct val="85000"/>
              <a:buFont typeface="Arial" pitchFamily="34" charset="0"/>
              <a:buChar char="–"/>
              <a:defRPr/>
            </a:pPr>
            <a:r>
              <a:rPr lang="en-US" sz="1600" kern="1200" dirty="0" err="1" smtClean="0">
                <a:solidFill>
                  <a:srgbClr val="990000"/>
                </a:solidFill>
                <a:latin typeface="+mn-lt"/>
                <a:ea typeface="+mn-ea"/>
                <a:cs typeface="Arial" panose="020B0604020202020204" pitchFamily="34" charset="0"/>
              </a:rPr>
              <a:t>Una</a:t>
            </a:r>
            <a:r>
              <a:rPr lang="en-US" sz="1600" kern="1200" dirty="0" smtClean="0">
                <a:solidFill>
                  <a:srgbClr val="990000"/>
                </a:solidFill>
                <a:latin typeface="+mn-lt"/>
                <a:ea typeface="+mn-ea"/>
                <a:cs typeface="Arial" panose="020B0604020202020204" pitchFamily="34" charset="0"/>
              </a:rPr>
              <a:t> </a:t>
            </a:r>
            <a:r>
              <a:rPr lang="en-US" sz="1600" kern="1200" dirty="0" err="1" smtClean="0">
                <a:solidFill>
                  <a:srgbClr val="990000"/>
                </a:solidFill>
                <a:latin typeface="+mn-lt"/>
                <a:ea typeface="+mn-ea"/>
                <a:cs typeface="Arial" panose="020B0604020202020204" pitchFamily="34" charset="0"/>
              </a:rPr>
              <a:t>Afidavir</a:t>
            </a:r>
            <a:r>
              <a:rPr lang="en-US" sz="1600" kern="1200" dirty="0" smtClean="0">
                <a:solidFill>
                  <a:srgbClr val="990000"/>
                </a:solidFill>
                <a:latin typeface="+mn-lt"/>
                <a:ea typeface="+mn-ea"/>
                <a:cs typeface="Arial" panose="020B0604020202020204" pitchFamily="34" charset="0"/>
              </a:rPr>
              <a:t> </a:t>
            </a:r>
            <a:r>
              <a:rPr lang="en-US" sz="1600" kern="1200" dirty="0" err="1" smtClean="0">
                <a:solidFill>
                  <a:srgbClr val="990000"/>
                </a:solidFill>
                <a:latin typeface="+mn-lt"/>
                <a:ea typeface="+mn-ea"/>
                <a:cs typeface="Arial" panose="020B0604020202020204" pitchFamily="34" charset="0"/>
              </a:rPr>
              <a:t>Notariado</a:t>
            </a:r>
            <a:r>
              <a:rPr lang="en-US" sz="1600" kern="1200" dirty="0" smtClean="0">
                <a:solidFill>
                  <a:srgbClr val="990000"/>
                </a:solidFill>
                <a:latin typeface="+mn-lt"/>
                <a:ea typeface="+mn-ea"/>
                <a:cs typeface="Arial" panose="020B0604020202020204" pitchFamily="34" charset="0"/>
              </a:rPr>
              <a:t> de su </a:t>
            </a:r>
            <a:r>
              <a:rPr lang="en-US" sz="1600" kern="1200" dirty="0" err="1" smtClean="0">
                <a:solidFill>
                  <a:srgbClr val="990000"/>
                </a:solidFill>
                <a:latin typeface="+mn-lt"/>
                <a:ea typeface="+mn-ea"/>
                <a:cs typeface="Arial" panose="020B0604020202020204" pitchFamily="34" charset="0"/>
              </a:rPr>
              <a:t>Domicilio</a:t>
            </a:r>
            <a:r>
              <a:rPr lang="en-US" sz="1600" kern="1200" dirty="0" smtClean="0">
                <a:solidFill>
                  <a:srgbClr val="990000"/>
                </a:solidFill>
                <a:latin typeface="+mn-lt"/>
                <a:ea typeface="+mn-ea"/>
                <a:cs typeface="Arial" panose="020B0604020202020204" pitchFamily="34" charset="0"/>
              </a:rPr>
              <a:t> (</a:t>
            </a:r>
            <a:r>
              <a:rPr lang="en-US" sz="1600" kern="1200" dirty="0" err="1" smtClean="0">
                <a:solidFill>
                  <a:srgbClr val="990000"/>
                </a:solidFill>
                <a:latin typeface="+mn-lt"/>
                <a:ea typeface="+mn-ea"/>
                <a:cs typeface="Arial" panose="020B0604020202020204" pitchFamily="34" charset="0"/>
              </a:rPr>
              <a:t>disponible</a:t>
            </a:r>
            <a:r>
              <a:rPr lang="en-US" sz="1600" kern="1200" dirty="0" smtClean="0">
                <a:solidFill>
                  <a:srgbClr val="990000"/>
                </a:solidFill>
                <a:latin typeface="+mn-lt"/>
                <a:ea typeface="+mn-ea"/>
                <a:cs typeface="Arial" panose="020B0604020202020204" pitchFamily="34" charset="0"/>
              </a:rPr>
              <a:t> </a:t>
            </a:r>
            <a:r>
              <a:rPr lang="en-US" sz="1600" kern="1200" dirty="0" err="1" smtClean="0">
                <a:solidFill>
                  <a:srgbClr val="990000"/>
                </a:solidFill>
                <a:latin typeface="+mn-lt"/>
                <a:ea typeface="+mn-ea"/>
                <a:cs typeface="Arial" panose="020B0604020202020204" pitchFamily="34" charset="0"/>
              </a:rPr>
              <a:t>en</a:t>
            </a:r>
            <a:r>
              <a:rPr lang="en-US" sz="1600" kern="1200" dirty="0" smtClean="0">
                <a:solidFill>
                  <a:srgbClr val="990000"/>
                </a:solidFill>
                <a:latin typeface="+mn-lt"/>
                <a:ea typeface="+mn-ea"/>
                <a:cs typeface="Arial" panose="020B0604020202020204" pitchFamily="34" charset="0"/>
              </a:rPr>
              <a:t> el Centro de </a:t>
            </a:r>
            <a:r>
              <a:rPr lang="en-US" sz="1600" kern="1200" dirty="0" err="1" smtClean="0">
                <a:solidFill>
                  <a:srgbClr val="990000"/>
                </a:solidFill>
                <a:latin typeface="+mn-lt"/>
                <a:ea typeface="+mn-ea"/>
                <a:cs typeface="Arial" panose="020B0604020202020204" pitchFamily="34" charset="0"/>
              </a:rPr>
              <a:t>Inscripción</a:t>
            </a:r>
            <a:r>
              <a:rPr lang="en-US" sz="1600" kern="1200" dirty="0" smtClean="0">
                <a:solidFill>
                  <a:srgbClr val="990000"/>
                </a:solidFill>
                <a:latin typeface="+mn-lt"/>
                <a:ea typeface="+mn-ea"/>
                <a:cs typeface="Arial" panose="020B0604020202020204" pitchFamily="34" charset="0"/>
              </a:rPr>
              <a:t> ), Y</a:t>
            </a:r>
          </a:p>
          <a:p>
            <a:pPr marL="548640" lvl="1" indent="-228600">
              <a:spcBef>
                <a:spcPts val="370"/>
              </a:spcBef>
              <a:buClr>
                <a:srgbClr val="9B2D1F"/>
              </a:buClr>
              <a:buSzPct val="85000"/>
              <a:buFont typeface="Arial" pitchFamily="34" charset="0"/>
              <a:buChar char="–"/>
              <a:defRPr/>
            </a:pPr>
            <a:r>
              <a:rPr lang="en-US" sz="1600" kern="1200" dirty="0" err="1" smtClean="0">
                <a:solidFill>
                  <a:srgbClr val="990000"/>
                </a:solidFill>
                <a:latin typeface="+mn-lt"/>
                <a:ea typeface="+mn-ea"/>
                <a:cs typeface="Arial" panose="020B0604020202020204" pitchFamily="34" charset="0"/>
              </a:rPr>
              <a:t>Comprobante</a:t>
            </a:r>
            <a:r>
              <a:rPr lang="en-US" sz="1600" kern="1200" dirty="0" smtClean="0">
                <a:solidFill>
                  <a:srgbClr val="990000"/>
                </a:solidFill>
                <a:latin typeface="+mn-lt"/>
                <a:ea typeface="+mn-ea"/>
                <a:cs typeface="Arial" panose="020B0604020202020204" pitchFamily="34" charset="0"/>
              </a:rPr>
              <a:t> de </a:t>
            </a:r>
            <a:r>
              <a:rPr lang="en-US" sz="1600" kern="1200" dirty="0" err="1" smtClean="0">
                <a:solidFill>
                  <a:srgbClr val="990000"/>
                </a:solidFill>
                <a:latin typeface="+mn-lt"/>
                <a:ea typeface="+mn-ea"/>
                <a:cs typeface="Arial" panose="020B0604020202020204" pitchFamily="34" charset="0"/>
              </a:rPr>
              <a:t>domicilio</a:t>
            </a:r>
            <a:r>
              <a:rPr lang="en-US" sz="1600" kern="1200" dirty="0" smtClean="0">
                <a:solidFill>
                  <a:srgbClr val="990000"/>
                </a:solidFill>
                <a:latin typeface="+mn-lt"/>
                <a:ea typeface="+mn-ea"/>
                <a:cs typeface="Arial" panose="020B0604020202020204" pitchFamily="34" charset="0"/>
              </a:rPr>
              <a:t> (</a:t>
            </a:r>
            <a:r>
              <a:rPr lang="en-US" sz="1600" kern="1200" dirty="0" err="1" smtClean="0">
                <a:solidFill>
                  <a:srgbClr val="990000"/>
                </a:solidFill>
                <a:latin typeface="+mn-lt"/>
                <a:ea typeface="+mn-ea"/>
                <a:cs typeface="Arial" panose="020B0604020202020204" pitchFamily="34" charset="0"/>
              </a:rPr>
              <a:t>cualquier</a:t>
            </a:r>
            <a:r>
              <a:rPr lang="en-US" sz="1600" kern="1200" dirty="0" smtClean="0">
                <a:solidFill>
                  <a:srgbClr val="990000"/>
                </a:solidFill>
                <a:latin typeface="+mn-lt"/>
                <a:ea typeface="+mn-ea"/>
                <a:cs typeface="Arial" panose="020B0604020202020204" pitchFamily="34" charset="0"/>
              </a:rPr>
              <a:t> </a:t>
            </a:r>
            <a:r>
              <a:rPr lang="en-US" sz="1600" kern="1200" dirty="0" err="1" smtClean="0">
                <a:solidFill>
                  <a:srgbClr val="990000"/>
                </a:solidFill>
                <a:latin typeface="+mn-lt"/>
                <a:ea typeface="+mn-ea"/>
                <a:cs typeface="Arial" panose="020B0604020202020204" pitchFamily="34" charset="0"/>
              </a:rPr>
              <a:t>documento</a:t>
            </a:r>
            <a:r>
              <a:rPr lang="en-US" sz="1600" kern="1200" dirty="0" smtClean="0">
                <a:solidFill>
                  <a:srgbClr val="990000"/>
                </a:solidFill>
                <a:latin typeface="+mn-lt"/>
                <a:ea typeface="+mn-ea"/>
                <a:cs typeface="Arial" panose="020B0604020202020204" pitchFamily="34" charset="0"/>
              </a:rPr>
              <a:t> antes </a:t>
            </a:r>
            <a:r>
              <a:rPr lang="en-US" sz="1600" kern="1200" dirty="0" err="1" smtClean="0">
                <a:solidFill>
                  <a:srgbClr val="990000"/>
                </a:solidFill>
                <a:latin typeface="+mn-lt"/>
                <a:ea typeface="+mn-ea"/>
                <a:cs typeface="Arial" panose="020B0604020202020204" pitchFamily="34" charset="0"/>
              </a:rPr>
              <a:t>mencionado</a:t>
            </a:r>
            <a:r>
              <a:rPr lang="en-US" sz="1600" kern="1200" dirty="0" smtClean="0">
                <a:solidFill>
                  <a:srgbClr val="990000"/>
                </a:solidFill>
                <a:latin typeface="+mn-lt"/>
                <a:ea typeface="+mn-ea"/>
                <a:cs typeface="Arial" panose="020B0604020202020204" pitchFamily="34" charset="0"/>
              </a:rPr>
              <a:t>)</a:t>
            </a:r>
          </a:p>
          <a:p>
            <a:pPr marL="274320" indent="-274320">
              <a:spcBef>
                <a:spcPts val="580"/>
              </a:spcBef>
              <a:buClr>
                <a:srgbClr val="D34817"/>
              </a:buClr>
              <a:buSzPct val="85000"/>
              <a:buFont typeface="Arial" pitchFamily="34" charset="0"/>
              <a:buChar char="•"/>
              <a:defRPr/>
            </a:pPr>
            <a:r>
              <a:rPr lang="en-US" sz="1600" kern="1200" dirty="0" err="1" smtClean="0">
                <a:solidFill>
                  <a:srgbClr val="990000"/>
                </a:solidFill>
                <a:latin typeface="+mn-lt"/>
                <a:ea typeface="+mn-ea"/>
                <a:cs typeface="Arial" panose="020B0604020202020204" pitchFamily="34" charset="0"/>
              </a:rPr>
              <a:t>Todos</a:t>
            </a:r>
            <a:r>
              <a:rPr lang="en-US" sz="1600" kern="1200" dirty="0" smtClean="0">
                <a:solidFill>
                  <a:srgbClr val="990000"/>
                </a:solidFill>
                <a:latin typeface="+mn-lt"/>
                <a:ea typeface="+mn-ea"/>
                <a:cs typeface="Arial" panose="020B0604020202020204" pitchFamily="34" charset="0"/>
              </a:rPr>
              <a:t> </a:t>
            </a:r>
            <a:r>
              <a:rPr lang="en-US" sz="1600" kern="1200" dirty="0" err="1" smtClean="0">
                <a:solidFill>
                  <a:srgbClr val="990000"/>
                </a:solidFill>
                <a:latin typeface="+mn-lt"/>
                <a:ea typeface="+mn-ea"/>
                <a:cs typeface="Arial" panose="020B0604020202020204" pitchFamily="34" charset="0"/>
              </a:rPr>
              <a:t>los</a:t>
            </a:r>
            <a:r>
              <a:rPr lang="en-US" sz="1600" kern="1200" dirty="0">
                <a:solidFill>
                  <a:srgbClr val="990000"/>
                </a:solidFill>
                <a:latin typeface="+mn-lt"/>
                <a:ea typeface="+mn-ea"/>
                <a:cs typeface="Arial" panose="020B0604020202020204" pitchFamily="34" charset="0"/>
              </a:rPr>
              <a:t> </a:t>
            </a:r>
            <a:r>
              <a:rPr lang="en-US" sz="1600" kern="1200" dirty="0" err="1" smtClean="0">
                <a:solidFill>
                  <a:srgbClr val="990000"/>
                </a:solidFill>
                <a:latin typeface="+mn-lt"/>
                <a:ea typeface="+mn-ea"/>
                <a:cs typeface="Arial" panose="020B0604020202020204" pitchFamily="34" charset="0"/>
              </a:rPr>
              <a:t>documentos</a:t>
            </a:r>
            <a:r>
              <a:rPr lang="en-US" sz="1600" kern="1200" dirty="0" smtClean="0">
                <a:solidFill>
                  <a:srgbClr val="990000"/>
                </a:solidFill>
                <a:latin typeface="+mn-lt"/>
                <a:ea typeface="+mn-ea"/>
                <a:cs typeface="Arial" panose="020B0604020202020204" pitchFamily="34" charset="0"/>
              </a:rPr>
              <a:t> DEBEN </a:t>
            </a:r>
            <a:r>
              <a:rPr lang="en-US" sz="1600" kern="1200" dirty="0" err="1" smtClean="0">
                <a:solidFill>
                  <a:srgbClr val="990000"/>
                </a:solidFill>
                <a:latin typeface="+mn-lt"/>
                <a:ea typeface="+mn-ea"/>
                <a:cs typeface="Arial" panose="020B0604020202020204" pitchFamily="34" charset="0"/>
              </a:rPr>
              <a:t>mostrar</a:t>
            </a:r>
            <a:r>
              <a:rPr lang="en-US" sz="1600" kern="1200" dirty="0" smtClean="0">
                <a:solidFill>
                  <a:srgbClr val="990000"/>
                </a:solidFill>
                <a:latin typeface="+mn-lt"/>
                <a:ea typeface="+mn-ea"/>
                <a:cs typeface="Arial" panose="020B0604020202020204" pitchFamily="34" charset="0"/>
              </a:rPr>
              <a:t> el </a:t>
            </a:r>
            <a:r>
              <a:rPr lang="en-US" sz="1600" kern="1200" dirty="0" err="1" smtClean="0">
                <a:solidFill>
                  <a:srgbClr val="990000"/>
                </a:solidFill>
                <a:latin typeface="+mn-lt"/>
                <a:ea typeface="+mn-ea"/>
                <a:cs typeface="Arial" panose="020B0604020202020204" pitchFamily="34" charset="0"/>
              </a:rPr>
              <a:t>nombre</a:t>
            </a:r>
            <a:r>
              <a:rPr lang="en-US" sz="1600" kern="1200" dirty="0" smtClean="0">
                <a:solidFill>
                  <a:srgbClr val="990000"/>
                </a:solidFill>
                <a:latin typeface="+mn-lt"/>
                <a:ea typeface="+mn-ea"/>
                <a:cs typeface="Arial" panose="020B0604020202020204" pitchFamily="34" charset="0"/>
              </a:rPr>
              <a:t> del padre/guardian y con </a:t>
            </a:r>
            <a:r>
              <a:rPr lang="en-US" sz="1600" kern="1200" dirty="0" err="1" smtClean="0">
                <a:solidFill>
                  <a:srgbClr val="990000"/>
                </a:solidFill>
                <a:latin typeface="+mn-lt"/>
                <a:ea typeface="+mn-ea"/>
                <a:cs typeface="Arial" panose="020B0604020202020204" pitchFamily="34" charset="0"/>
              </a:rPr>
              <a:t>una</a:t>
            </a:r>
            <a:r>
              <a:rPr lang="en-US" sz="1600" kern="1200" dirty="0" smtClean="0">
                <a:solidFill>
                  <a:srgbClr val="990000"/>
                </a:solidFill>
                <a:latin typeface="+mn-lt"/>
                <a:ea typeface="+mn-ea"/>
                <a:cs typeface="Arial" panose="020B0604020202020204" pitchFamily="34" charset="0"/>
              </a:rPr>
              <a:t> </a:t>
            </a:r>
            <a:r>
              <a:rPr lang="en-US" sz="1600" kern="1200" dirty="0" err="1" smtClean="0">
                <a:solidFill>
                  <a:srgbClr val="990000"/>
                </a:solidFill>
                <a:latin typeface="+mn-lt"/>
                <a:ea typeface="+mn-ea"/>
                <a:cs typeface="Arial" panose="020B0604020202020204" pitchFamily="34" charset="0"/>
              </a:rPr>
              <a:t>fecha</a:t>
            </a:r>
            <a:r>
              <a:rPr lang="en-US" sz="1600" kern="1200" dirty="0">
                <a:solidFill>
                  <a:srgbClr val="990000"/>
                </a:solidFill>
                <a:latin typeface="+mn-lt"/>
                <a:ea typeface="+mn-ea"/>
                <a:cs typeface="Arial" panose="020B0604020202020204" pitchFamily="34" charset="0"/>
              </a:rPr>
              <a:t> </a:t>
            </a:r>
            <a:r>
              <a:rPr lang="en-US" sz="1600" kern="1200" dirty="0" smtClean="0">
                <a:solidFill>
                  <a:srgbClr val="990000"/>
                </a:solidFill>
                <a:latin typeface="+mn-lt"/>
                <a:ea typeface="+mn-ea"/>
                <a:cs typeface="Arial" panose="020B0604020202020204" pitchFamily="34" charset="0"/>
              </a:rPr>
              <a:t>que no </a:t>
            </a:r>
            <a:r>
              <a:rPr lang="en-US" sz="1600" kern="1200" dirty="0" err="1" smtClean="0">
                <a:solidFill>
                  <a:srgbClr val="990000"/>
                </a:solidFill>
                <a:latin typeface="+mn-lt"/>
                <a:ea typeface="+mn-ea"/>
                <a:cs typeface="Arial" panose="020B0604020202020204" pitchFamily="34" charset="0"/>
              </a:rPr>
              <a:t>exceda</a:t>
            </a:r>
            <a:r>
              <a:rPr lang="en-US" sz="1600" kern="1200" dirty="0" smtClean="0">
                <a:solidFill>
                  <a:srgbClr val="990000"/>
                </a:solidFill>
                <a:latin typeface="+mn-lt"/>
                <a:ea typeface="+mn-ea"/>
                <a:cs typeface="Arial" panose="020B0604020202020204" pitchFamily="34" charset="0"/>
              </a:rPr>
              <a:t> 60 </a:t>
            </a:r>
            <a:r>
              <a:rPr lang="en-US" sz="1600" kern="1200" dirty="0" err="1" smtClean="0">
                <a:solidFill>
                  <a:srgbClr val="990000"/>
                </a:solidFill>
                <a:latin typeface="+mn-lt"/>
                <a:ea typeface="+mn-ea"/>
                <a:cs typeface="Arial" panose="020B0604020202020204" pitchFamily="34" charset="0"/>
              </a:rPr>
              <a:t>días</a:t>
            </a:r>
            <a:r>
              <a:rPr lang="en-US" sz="1600" kern="1200" dirty="0" smtClean="0">
                <a:solidFill>
                  <a:srgbClr val="990000"/>
                </a:solidFill>
                <a:latin typeface="+mn-lt"/>
                <a:ea typeface="+mn-ea"/>
                <a:cs typeface="Arial" panose="020B0604020202020204" pitchFamily="34" charset="0"/>
              </a:rPr>
              <a:t>.</a:t>
            </a:r>
          </a:p>
          <a:p>
            <a:endParaRPr lang="en-US" sz="1600" dirty="0">
              <a:latin typeface="+mn-l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292101" y="451262"/>
            <a:ext cx="1720286" cy="2410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913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95003"/>
            <a:ext cx="10972800" cy="1322635"/>
          </a:xfrm>
        </p:spPr>
        <p:txBody>
          <a:bodyPr/>
          <a:lstStyle/>
          <a:p>
            <a:pPr algn="l"/>
            <a:r>
              <a:rPr lang="en-US" sz="3600" dirty="0">
                <a:solidFill>
                  <a:srgbClr val="990000"/>
                </a:solidFill>
                <a:latin typeface="+mj-lt"/>
              </a:rPr>
              <a:t>Registration </a:t>
            </a:r>
            <a:r>
              <a:rPr lang="en-US" sz="3600" dirty="0" smtClean="0">
                <a:solidFill>
                  <a:srgbClr val="990000"/>
                </a:solidFill>
                <a:latin typeface="+mj-lt"/>
              </a:rPr>
              <a:t>Options </a:t>
            </a:r>
            <a:br>
              <a:rPr lang="en-US" sz="3600" dirty="0" smtClean="0">
                <a:solidFill>
                  <a:srgbClr val="990000"/>
                </a:solidFill>
                <a:latin typeface="+mj-lt"/>
              </a:rPr>
            </a:br>
            <a:r>
              <a:rPr lang="en-US" sz="3200" dirty="0" err="1" smtClean="0">
                <a:solidFill>
                  <a:schemeClr val="tx1"/>
                </a:solidFill>
                <a:latin typeface="+mj-lt"/>
              </a:rPr>
              <a:t>Opciones</a:t>
            </a:r>
            <a:r>
              <a:rPr lang="en-US" sz="3200" dirty="0" smtClean="0">
                <a:solidFill>
                  <a:schemeClr val="tx1"/>
                </a:solidFill>
                <a:latin typeface="+mj-lt"/>
              </a:rPr>
              <a:t> para la </a:t>
            </a:r>
            <a:r>
              <a:rPr lang="en-US" sz="3200" dirty="0" err="1" smtClean="0">
                <a:solidFill>
                  <a:schemeClr val="tx1"/>
                </a:solidFill>
                <a:latin typeface="+mj-lt"/>
              </a:rPr>
              <a:t>inscripción</a:t>
            </a:r>
            <a:endParaRPr lang="en-US" sz="3200" dirty="0">
              <a:solidFill>
                <a:schemeClr val="tx1"/>
              </a:solidFill>
              <a:latin typeface="+mj-lt"/>
            </a:endParaRPr>
          </a:p>
        </p:txBody>
      </p:sp>
      <p:sp>
        <p:nvSpPr>
          <p:cNvPr id="7" name="Text Placeholder 6"/>
          <p:cNvSpPr>
            <a:spLocks noGrp="1"/>
          </p:cNvSpPr>
          <p:nvPr>
            <p:ph type="body" idx="1"/>
          </p:nvPr>
        </p:nvSpPr>
        <p:spPr>
          <a:xfrm>
            <a:off x="555756" y="2072788"/>
            <a:ext cx="5535385" cy="4525963"/>
          </a:xfrm>
        </p:spPr>
        <p:txBody>
          <a:bodyPr/>
          <a:lstStyle/>
          <a:p>
            <a:pPr marL="25400" indent="0">
              <a:buNone/>
            </a:pPr>
            <a:r>
              <a:rPr lang="en-US" sz="1600" dirty="0">
                <a:latin typeface="+mn-lt"/>
              </a:rPr>
              <a:t>Parents and Guardians have several options when enrolling their children into Providence Schools.  With any of the options used, a team member will follow up with a phone call or email to process the registration</a:t>
            </a:r>
            <a:r>
              <a:rPr lang="en-US" sz="1600" dirty="0" smtClean="0">
                <a:latin typeface="+mn-lt"/>
              </a:rPr>
              <a:t>:</a:t>
            </a:r>
            <a:r>
              <a:rPr lang="en-US" sz="1600" i="1" dirty="0" smtClean="0">
                <a:latin typeface="+mn-lt"/>
              </a:rPr>
              <a:t/>
            </a:r>
            <a:br>
              <a:rPr lang="en-US" sz="1600" i="1" dirty="0" smtClean="0">
                <a:latin typeface="+mn-lt"/>
              </a:rPr>
            </a:br>
            <a:endParaRPr lang="en-US" sz="1600" b="1" dirty="0">
              <a:latin typeface="+mn-lt"/>
            </a:endParaRPr>
          </a:p>
          <a:p>
            <a:pPr marL="939800" lvl="2" indent="0">
              <a:spcBef>
                <a:spcPts val="0"/>
              </a:spcBef>
              <a:spcAft>
                <a:spcPts val="1800"/>
              </a:spcAft>
              <a:buNone/>
            </a:pPr>
            <a:r>
              <a:rPr lang="en-US" sz="1600" b="1" dirty="0">
                <a:latin typeface="+mn-lt"/>
              </a:rPr>
              <a:t>Online pre-registrations: </a:t>
            </a:r>
            <a:r>
              <a:rPr lang="en-US" sz="1600" dirty="0">
                <a:latin typeface="+mn-lt"/>
              </a:rPr>
              <a:t>these can be done </a:t>
            </a:r>
            <a:r>
              <a:rPr lang="en-US" sz="1600" dirty="0" smtClean="0">
                <a:latin typeface="+mn-lt"/>
              </a:rPr>
              <a:t>on </a:t>
            </a:r>
            <a:r>
              <a:rPr lang="en-US" sz="1600" u="sng" dirty="0" smtClean="0">
                <a:latin typeface="+mn-lt"/>
                <a:hlinkClick r:id="rId2"/>
              </a:rPr>
              <a:t>https</a:t>
            </a:r>
            <a:r>
              <a:rPr lang="en-US" sz="1600" u="sng" dirty="0">
                <a:latin typeface="+mn-lt"/>
                <a:hlinkClick r:id="rId2"/>
              </a:rPr>
              <a:t>://www.providenceschools.org/domain/1311</a:t>
            </a:r>
            <a:r>
              <a:rPr lang="en-US" sz="1600" dirty="0">
                <a:latin typeface="+mn-lt"/>
              </a:rPr>
              <a:t> by clicking on </a:t>
            </a:r>
            <a:r>
              <a:rPr lang="en-US" sz="1600" dirty="0" smtClean="0">
                <a:latin typeface="+mn-lt"/>
              </a:rPr>
              <a:t>“</a:t>
            </a:r>
            <a:r>
              <a:rPr lang="en-US" sz="1600" b="1" dirty="0">
                <a:latin typeface="+mn-lt"/>
              </a:rPr>
              <a:t>register </a:t>
            </a:r>
            <a:r>
              <a:rPr lang="en-US" sz="1600" b="1" dirty="0" smtClean="0">
                <a:latin typeface="+mn-lt"/>
              </a:rPr>
              <a:t>here</a:t>
            </a:r>
            <a:r>
              <a:rPr lang="en-US" sz="1600" dirty="0" smtClean="0">
                <a:latin typeface="+mn-lt"/>
              </a:rPr>
              <a:t>”.  All requirements must be scanned in. </a:t>
            </a:r>
            <a:endParaRPr lang="en-US" sz="1600" b="1" dirty="0">
              <a:latin typeface="+mn-lt"/>
            </a:endParaRPr>
          </a:p>
          <a:p>
            <a:pPr marL="939800" lvl="2" indent="0">
              <a:spcBef>
                <a:spcPts val="0"/>
              </a:spcBef>
              <a:spcAft>
                <a:spcPts val="1800"/>
              </a:spcAft>
              <a:buNone/>
            </a:pPr>
            <a:r>
              <a:rPr lang="en-US" sz="1600" b="1" dirty="0" smtClean="0">
                <a:latin typeface="+mn-lt"/>
              </a:rPr>
              <a:t>Let’s </a:t>
            </a:r>
            <a:r>
              <a:rPr lang="en-US" sz="1600" b="1" dirty="0">
                <a:latin typeface="+mn-lt"/>
              </a:rPr>
              <a:t>Talk:  </a:t>
            </a:r>
            <a:r>
              <a:rPr lang="en-US" sz="1600" dirty="0">
                <a:latin typeface="+mn-lt"/>
              </a:rPr>
              <a:t>Parents can provide their contact information via Let’s Talk.  </a:t>
            </a:r>
            <a:endParaRPr lang="en-US" sz="1600" dirty="0" smtClean="0">
              <a:latin typeface="+mn-lt"/>
            </a:endParaRPr>
          </a:p>
          <a:p>
            <a:pPr marL="939800" lvl="2" indent="0">
              <a:spcBef>
                <a:spcPts val="0"/>
              </a:spcBef>
              <a:spcAft>
                <a:spcPts val="1800"/>
              </a:spcAft>
              <a:buNone/>
            </a:pPr>
            <a:endParaRPr lang="en-US" sz="1600" dirty="0" smtClean="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1280" y="4637043"/>
            <a:ext cx="1023065" cy="4373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9486" y="2948779"/>
            <a:ext cx="911472" cy="731839"/>
          </a:xfrm>
          <a:prstGeom prst="rect">
            <a:avLst/>
          </a:prstGeom>
        </p:spPr>
      </p:pic>
      <p:sp>
        <p:nvSpPr>
          <p:cNvPr id="13" name="Text Placeholder 6"/>
          <p:cNvSpPr txBox="1">
            <a:spLocks/>
          </p:cNvSpPr>
          <p:nvPr/>
        </p:nvSpPr>
        <p:spPr>
          <a:xfrm>
            <a:off x="6214406" y="1966426"/>
            <a:ext cx="5262659" cy="45259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None/>
            </a:pPr>
            <a:r>
              <a:rPr lang="es-ES" sz="1600" dirty="0">
                <a:solidFill>
                  <a:srgbClr val="990000"/>
                </a:solidFill>
                <a:latin typeface="+mn-lt"/>
              </a:rPr>
              <a:t>Los padres y tutores tienen varias opciones </a:t>
            </a:r>
            <a:r>
              <a:rPr lang="es-ES" sz="1600" dirty="0" smtClean="0">
                <a:solidFill>
                  <a:srgbClr val="990000"/>
                </a:solidFill>
                <a:latin typeface="+mn-lt"/>
              </a:rPr>
              <a:t>al inscribir a sus niños </a:t>
            </a:r>
            <a:r>
              <a:rPr lang="es-ES" sz="1600" dirty="0">
                <a:solidFill>
                  <a:srgbClr val="990000"/>
                </a:solidFill>
                <a:latin typeface="+mn-lt"/>
              </a:rPr>
              <a:t>en las Escuelas de Providence. </a:t>
            </a:r>
            <a:r>
              <a:rPr lang="es-ES" sz="1600" dirty="0" smtClean="0">
                <a:solidFill>
                  <a:srgbClr val="990000"/>
                </a:solidFill>
                <a:latin typeface="+mn-lt"/>
              </a:rPr>
              <a:t>Sin importar que opción use, </a:t>
            </a:r>
            <a:r>
              <a:rPr lang="es-ES" sz="1600" dirty="0">
                <a:solidFill>
                  <a:srgbClr val="990000"/>
                </a:solidFill>
                <a:latin typeface="+mn-lt"/>
              </a:rPr>
              <a:t>un miembro del equipo hará </a:t>
            </a:r>
            <a:r>
              <a:rPr lang="es-ES" sz="1600" dirty="0" smtClean="0">
                <a:solidFill>
                  <a:srgbClr val="990000"/>
                </a:solidFill>
                <a:latin typeface="+mn-lt"/>
              </a:rPr>
              <a:t>se comunicará por teléfono o </a:t>
            </a:r>
            <a:r>
              <a:rPr lang="es-ES" sz="1600" dirty="0">
                <a:solidFill>
                  <a:srgbClr val="990000"/>
                </a:solidFill>
                <a:latin typeface="+mn-lt"/>
              </a:rPr>
              <a:t>correo electrónico para procesar el </a:t>
            </a:r>
            <a:r>
              <a:rPr lang="es-ES" sz="1600" dirty="0" smtClean="0">
                <a:solidFill>
                  <a:srgbClr val="990000"/>
                </a:solidFill>
                <a:latin typeface="+mn-lt"/>
              </a:rPr>
              <a:t>registro</a:t>
            </a:r>
            <a:r>
              <a:rPr lang="es-ES" sz="1600" dirty="0">
                <a:solidFill>
                  <a:srgbClr val="990000"/>
                </a:solidFill>
                <a:latin typeface="+mn-lt"/>
              </a:rPr>
              <a:t>:</a:t>
            </a:r>
            <a:r>
              <a:rPr lang="en-US" sz="1600" i="1" dirty="0" smtClean="0">
                <a:solidFill>
                  <a:srgbClr val="990000"/>
                </a:solidFill>
                <a:latin typeface="+mn-lt"/>
              </a:rPr>
              <a:t/>
            </a:r>
            <a:br>
              <a:rPr lang="en-US" sz="1600" i="1" dirty="0" smtClean="0">
                <a:solidFill>
                  <a:srgbClr val="990000"/>
                </a:solidFill>
                <a:latin typeface="+mn-lt"/>
              </a:rPr>
            </a:br>
            <a:endParaRPr lang="en-US" sz="1600" b="1" dirty="0" smtClean="0">
              <a:solidFill>
                <a:srgbClr val="990000"/>
              </a:solidFill>
              <a:latin typeface="+mn-lt"/>
            </a:endParaRPr>
          </a:p>
          <a:p>
            <a:pPr marL="25400" indent="0">
              <a:spcBef>
                <a:spcPts val="0"/>
              </a:spcBef>
              <a:spcAft>
                <a:spcPts val="1800"/>
              </a:spcAft>
              <a:buFont typeface="Arial"/>
              <a:buNone/>
            </a:pPr>
            <a:r>
              <a:rPr lang="en-US" sz="1600" b="1" dirty="0" smtClean="0">
                <a:solidFill>
                  <a:srgbClr val="990000"/>
                </a:solidFill>
                <a:latin typeface="+mn-lt"/>
              </a:rPr>
              <a:t>Pre-</a:t>
            </a:r>
            <a:r>
              <a:rPr lang="en-US" sz="1600" b="1" dirty="0" err="1" smtClean="0">
                <a:solidFill>
                  <a:srgbClr val="990000"/>
                </a:solidFill>
                <a:latin typeface="+mn-lt"/>
              </a:rPr>
              <a:t>registro</a:t>
            </a:r>
            <a:r>
              <a:rPr lang="en-US" sz="1600" b="1" dirty="0" smtClean="0">
                <a:solidFill>
                  <a:srgbClr val="990000"/>
                </a:solidFill>
                <a:latin typeface="+mn-lt"/>
              </a:rPr>
              <a:t> </a:t>
            </a:r>
            <a:r>
              <a:rPr lang="en-US" sz="1600" b="1" dirty="0" err="1" smtClean="0">
                <a:solidFill>
                  <a:srgbClr val="990000"/>
                </a:solidFill>
                <a:latin typeface="+mn-lt"/>
              </a:rPr>
              <a:t>en</a:t>
            </a:r>
            <a:r>
              <a:rPr lang="en-US" sz="1600" b="1" dirty="0" smtClean="0">
                <a:solidFill>
                  <a:srgbClr val="990000"/>
                </a:solidFill>
                <a:latin typeface="+mn-lt"/>
              </a:rPr>
              <a:t> </a:t>
            </a:r>
            <a:r>
              <a:rPr lang="en-US" sz="1600" b="1" dirty="0" err="1" smtClean="0">
                <a:solidFill>
                  <a:srgbClr val="990000"/>
                </a:solidFill>
                <a:latin typeface="+mn-lt"/>
              </a:rPr>
              <a:t>línea</a:t>
            </a:r>
            <a:r>
              <a:rPr lang="en-US" sz="1600" b="1" dirty="0" smtClean="0">
                <a:solidFill>
                  <a:srgbClr val="990000"/>
                </a:solidFill>
                <a:latin typeface="+mn-lt"/>
              </a:rPr>
              <a:t>: </a:t>
            </a:r>
            <a:r>
              <a:rPr lang="en-US" sz="1600" dirty="0" smtClean="0">
                <a:solidFill>
                  <a:srgbClr val="990000"/>
                </a:solidFill>
                <a:latin typeface="+mn-lt"/>
              </a:rPr>
              <a:t>se </a:t>
            </a:r>
            <a:r>
              <a:rPr lang="en-US" sz="1600" dirty="0" err="1" smtClean="0">
                <a:solidFill>
                  <a:srgbClr val="990000"/>
                </a:solidFill>
                <a:latin typeface="+mn-lt"/>
              </a:rPr>
              <a:t>puede</a:t>
            </a:r>
            <a:r>
              <a:rPr lang="en-US" sz="1600" dirty="0" smtClean="0">
                <a:solidFill>
                  <a:srgbClr val="990000"/>
                </a:solidFill>
                <a:latin typeface="+mn-lt"/>
              </a:rPr>
              <a:t> </a:t>
            </a:r>
            <a:r>
              <a:rPr lang="en-US" sz="1600" dirty="0" err="1" smtClean="0">
                <a:solidFill>
                  <a:srgbClr val="990000"/>
                </a:solidFill>
                <a:latin typeface="+mn-lt"/>
              </a:rPr>
              <a:t>realizar</a:t>
            </a:r>
            <a:r>
              <a:rPr lang="en-US" sz="1600" dirty="0" smtClean="0">
                <a:solidFill>
                  <a:srgbClr val="990000"/>
                </a:solidFill>
                <a:latin typeface="+mn-lt"/>
              </a:rPr>
              <a:t> </a:t>
            </a:r>
            <a:r>
              <a:rPr lang="en-US" sz="1600" dirty="0" err="1" smtClean="0">
                <a:solidFill>
                  <a:srgbClr val="990000"/>
                </a:solidFill>
                <a:latin typeface="+mn-lt"/>
              </a:rPr>
              <a:t>en</a:t>
            </a:r>
            <a:r>
              <a:rPr lang="en-US" sz="1600" dirty="0" smtClean="0">
                <a:solidFill>
                  <a:srgbClr val="990000"/>
                </a:solidFill>
                <a:latin typeface="+mn-lt"/>
              </a:rPr>
              <a:t> </a:t>
            </a:r>
            <a:r>
              <a:rPr lang="en-US" sz="1600" u="sng" dirty="0" smtClean="0">
                <a:solidFill>
                  <a:srgbClr val="990000"/>
                </a:solidFill>
                <a:latin typeface="+mn-lt"/>
                <a:hlinkClick r:id="rId2"/>
              </a:rPr>
              <a:t>https://www.providenceschools.org/domain/1311</a:t>
            </a:r>
            <a:r>
              <a:rPr lang="en-US" sz="1600" dirty="0">
                <a:solidFill>
                  <a:srgbClr val="990000"/>
                </a:solidFill>
                <a:latin typeface="+mn-lt"/>
              </a:rPr>
              <a:t> </a:t>
            </a:r>
            <a:r>
              <a:rPr lang="en-US" sz="1600" dirty="0" err="1" smtClean="0">
                <a:solidFill>
                  <a:srgbClr val="990000"/>
                </a:solidFill>
                <a:latin typeface="+mn-lt"/>
              </a:rPr>
              <a:t>haciendo</a:t>
            </a:r>
            <a:r>
              <a:rPr lang="en-US" sz="1600" dirty="0" smtClean="0">
                <a:solidFill>
                  <a:srgbClr val="990000"/>
                </a:solidFill>
                <a:latin typeface="+mn-lt"/>
              </a:rPr>
              <a:t> </a:t>
            </a:r>
            <a:r>
              <a:rPr lang="en-US" sz="1600" dirty="0" err="1" smtClean="0">
                <a:solidFill>
                  <a:srgbClr val="990000"/>
                </a:solidFill>
                <a:latin typeface="+mn-lt"/>
              </a:rPr>
              <a:t>clic</a:t>
            </a:r>
            <a:r>
              <a:rPr lang="en-US" sz="1600" dirty="0" smtClean="0">
                <a:solidFill>
                  <a:srgbClr val="990000"/>
                </a:solidFill>
                <a:latin typeface="+mn-lt"/>
              </a:rPr>
              <a:t> </a:t>
            </a:r>
            <a:r>
              <a:rPr lang="en-US" sz="1600" dirty="0" err="1" smtClean="0">
                <a:solidFill>
                  <a:srgbClr val="990000"/>
                </a:solidFill>
                <a:latin typeface="+mn-lt"/>
              </a:rPr>
              <a:t>en</a:t>
            </a:r>
            <a:r>
              <a:rPr lang="en-US" sz="1600" dirty="0" smtClean="0">
                <a:solidFill>
                  <a:srgbClr val="990000"/>
                </a:solidFill>
                <a:latin typeface="+mn-lt"/>
              </a:rPr>
              <a:t> “</a:t>
            </a:r>
            <a:r>
              <a:rPr lang="en-US" sz="1600" b="1" dirty="0" smtClean="0">
                <a:solidFill>
                  <a:srgbClr val="990000"/>
                </a:solidFill>
                <a:latin typeface="+mn-lt"/>
              </a:rPr>
              <a:t>register here</a:t>
            </a:r>
            <a:r>
              <a:rPr lang="en-US" sz="1600" dirty="0" smtClean="0">
                <a:solidFill>
                  <a:srgbClr val="990000"/>
                </a:solidFill>
                <a:latin typeface="+mn-lt"/>
              </a:rPr>
              <a:t>”. </a:t>
            </a:r>
            <a:r>
              <a:rPr lang="en-US" sz="1600" dirty="0" err="1" smtClean="0">
                <a:solidFill>
                  <a:srgbClr val="990000"/>
                </a:solidFill>
                <a:latin typeface="+mn-lt"/>
              </a:rPr>
              <a:t>Todos</a:t>
            </a:r>
            <a:r>
              <a:rPr lang="en-US" sz="1600" dirty="0" smtClean="0">
                <a:solidFill>
                  <a:srgbClr val="990000"/>
                </a:solidFill>
                <a:latin typeface="+mn-lt"/>
              </a:rPr>
              <a:t> </a:t>
            </a:r>
            <a:r>
              <a:rPr lang="en-US" sz="1600" dirty="0" err="1" smtClean="0">
                <a:solidFill>
                  <a:srgbClr val="990000"/>
                </a:solidFill>
                <a:latin typeface="+mn-lt"/>
              </a:rPr>
              <a:t>los</a:t>
            </a:r>
            <a:r>
              <a:rPr lang="en-US" sz="1600" dirty="0" smtClean="0">
                <a:solidFill>
                  <a:srgbClr val="990000"/>
                </a:solidFill>
                <a:latin typeface="+mn-lt"/>
              </a:rPr>
              <a:t> </a:t>
            </a:r>
            <a:r>
              <a:rPr lang="en-US" sz="1600" dirty="0" err="1" smtClean="0">
                <a:solidFill>
                  <a:srgbClr val="990000"/>
                </a:solidFill>
                <a:latin typeface="+mn-lt"/>
              </a:rPr>
              <a:t>requisitos</a:t>
            </a:r>
            <a:r>
              <a:rPr lang="en-US" sz="1600" dirty="0" smtClean="0">
                <a:solidFill>
                  <a:srgbClr val="990000"/>
                </a:solidFill>
                <a:latin typeface="+mn-lt"/>
              </a:rPr>
              <a:t> </a:t>
            </a:r>
            <a:r>
              <a:rPr lang="en-US" sz="1600" dirty="0" err="1" smtClean="0">
                <a:solidFill>
                  <a:srgbClr val="990000"/>
                </a:solidFill>
                <a:latin typeface="+mn-lt"/>
              </a:rPr>
              <a:t>deben</a:t>
            </a:r>
            <a:r>
              <a:rPr lang="en-US" sz="1600" dirty="0">
                <a:solidFill>
                  <a:srgbClr val="990000"/>
                </a:solidFill>
                <a:latin typeface="+mn-lt"/>
              </a:rPr>
              <a:t> </a:t>
            </a:r>
            <a:r>
              <a:rPr lang="en-US" sz="1600" dirty="0" err="1" smtClean="0">
                <a:solidFill>
                  <a:srgbClr val="990000"/>
                </a:solidFill>
                <a:latin typeface="+mn-lt"/>
              </a:rPr>
              <a:t>ser</a:t>
            </a:r>
            <a:r>
              <a:rPr lang="en-US" sz="1600" dirty="0" smtClean="0">
                <a:solidFill>
                  <a:srgbClr val="990000"/>
                </a:solidFill>
                <a:latin typeface="+mn-lt"/>
              </a:rPr>
              <a:t> </a:t>
            </a:r>
            <a:r>
              <a:rPr lang="en-US" sz="1600" dirty="0" err="1" smtClean="0">
                <a:solidFill>
                  <a:srgbClr val="990000"/>
                </a:solidFill>
                <a:latin typeface="+mn-lt"/>
              </a:rPr>
              <a:t>escaneados</a:t>
            </a:r>
            <a:r>
              <a:rPr lang="en-US" sz="1600" dirty="0" smtClean="0">
                <a:solidFill>
                  <a:srgbClr val="990000"/>
                </a:solidFill>
                <a:latin typeface="+mn-lt"/>
              </a:rPr>
              <a:t>.</a:t>
            </a:r>
            <a:endParaRPr lang="en-US" sz="1600" b="1" dirty="0" smtClean="0">
              <a:solidFill>
                <a:srgbClr val="990000"/>
              </a:solidFill>
              <a:latin typeface="+mn-lt"/>
            </a:endParaRPr>
          </a:p>
          <a:p>
            <a:pPr marL="25400" indent="0">
              <a:spcBef>
                <a:spcPts val="0"/>
              </a:spcBef>
              <a:spcAft>
                <a:spcPts val="1800"/>
              </a:spcAft>
              <a:buFont typeface="Arial"/>
              <a:buNone/>
            </a:pPr>
            <a:r>
              <a:rPr lang="en-US" sz="1600" b="1" dirty="0" smtClean="0">
                <a:solidFill>
                  <a:srgbClr val="990000"/>
                </a:solidFill>
                <a:latin typeface="+mn-lt"/>
              </a:rPr>
              <a:t>Let’s Talk:  </a:t>
            </a:r>
            <a:r>
              <a:rPr lang="en-US" sz="1600" b="1" dirty="0" err="1" smtClean="0">
                <a:solidFill>
                  <a:srgbClr val="990000"/>
                </a:solidFill>
                <a:latin typeface="+mn-lt"/>
              </a:rPr>
              <a:t>P</a:t>
            </a:r>
            <a:r>
              <a:rPr lang="en-US" sz="1600" dirty="0" err="1" smtClean="0">
                <a:solidFill>
                  <a:srgbClr val="990000"/>
                </a:solidFill>
                <a:latin typeface="+mn-lt"/>
              </a:rPr>
              <a:t>ueden</a:t>
            </a:r>
            <a:r>
              <a:rPr lang="en-US" sz="1600" dirty="0" smtClean="0">
                <a:solidFill>
                  <a:srgbClr val="990000"/>
                </a:solidFill>
                <a:latin typeface="+mn-lt"/>
              </a:rPr>
              <a:t> </a:t>
            </a:r>
            <a:r>
              <a:rPr lang="en-US" sz="1600" dirty="0" err="1" smtClean="0">
                <a:solidFill>
                  <a:srgbClr val="990000"/>
                </a:solidFill>
                <a:latin typeface="+mn-lt"/>
              </a:rPr>
              <a:t>dar</a:t>
            </a:r>
            <a:r>
              <a:rPr lang="en-US" sz="1600" dirty="0" smtClean="0">
                <a:solidFill>
                  <a:srgbClr val="990000"/>
                </a:solidFill>
                <a:latin typeface="+mn-lt"/>
              </a:rPr>
              <a:t> su </a:t>
            </a:r>
            <a:r>
              <a:rPr lang="en-US" sz="1600" dirty="0" err="1" smtClean="0">
                <a:solidFill>
                  <a:srgbClr val="990000"/>
                </a:solidFill>
                <a:latin typeface="+mn-lt"/>
              </a:rPr>
              <a:t>información</a:t>
            </a:r>
            <a:r>
              <a:rPr lang="en-US" sz="1600" dirty="0" smtClean="0">
                <a:solidFill>
                  <a:srgbClr val="990000"/>
                </a:solidFill>
                <a:latin typeface="+mn-lt"/>
              </a:rPr>
              <a:t> de </a:t>
            </a:r>
            <a:r>
              <a:rPr lang="en-US" sz="1600" dirty="0" err="1" smtClean="0">
                <a:solidFill>
                  <a:srgbClr val="990000"/>
                </a:solidFill>
                <a:latin typeface="+mn-lt"/>
              </a:rPr>
              <a:t>contacto</a:t>
            </a:r>
            <a:r>
              <a:rPr lang="en-US" sz="1600" dirty="0" smtClean="0">
                <a:solidFill>
                  <a:srgbClr val="990000"/>
                </a:solidFill>
                <a:latin typeface="+mn-lt"/>
              </a:rPr>
              <a:t> via Let’s Talk. </a:t>
            </a:r>
          </a:p>
        </p:txBody>
      </p:sp>
    </p:spTree>
    <p:extLst>
      <p:ext uri="{BB962C8B-B14F-4D97-AF65-F5344CB8AC3E}">
        <p14:creationId xmlns:p14="http://schemas.microsoft.com/office/powerpoint/2010/main" val="390983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2872"/>
            <a:ext cx="10972800" cy="1304766"/>
          </a:xfrm>
        </p:spPr>
        <p:txBody>
          <a:bodyPr/>
          <a:lstStyle/>
          <a:p>
            <a:pPr algn="l"/>
            <a:r>
              <a:rPr lang="en-US" sz="3600" dirty="0">
                <a:solidFill>
                  <a:srgbClr val="990000"/>
                </a:solidFill>
                <a:latin typeface="+mj-lt"/>
              </a:rPr>
              <a:t>Registration </a:t>
            </a:r>
            <a:r>
              <a:rPr lang="en-US" sz="3600" dirty="0" smtClean="0">
                <a:solidFill>
                  <a:srgbClr val="990000"/>
                </a:solidFill>
                <a:latin typeface="+mj-lt"/>
              </a:rPr>
              <a:t>Options</a:t>
            </a:r>
            <a:br>
              <a:rPr lang="en-US" sz="3600" dirty="0" smtClean="0">
                <a:solidFill>
                  <a:srgbClr val="990000"/>
                </a:solidFill>
                <a:latin typeface="+mj-lt"/>
              </a:rPr>
            </a:br>
            <a:r>
              <a:rPr lang="en-US" sz="3200" dirty="0" err="1" smtClean="0">
                <a:solidFill>
                  <a:schemeClr val="tx1"/>
                </a:solidFill>
                <a:latin typeface="+mj-lt"/>
              </a:rPr>
              <a:t>Opciones</a:t>
            </a:r>
            <a:r>
              <a:rPr lang="en-US" sz="3200" dirty="0" smtClean="0">
                <a:solidFill>
                  <a:schemeClr val="tx1"/>
                </a:solidFill>
                <a:latin typeface="+mj-lt"/>
              </a:rPr>
              <a:t> para la </a:t>
            </a:r>
            <a:r>
              <a:rPr lang="en-US" sz="3200" dirty="0" err="1" smtClean="0">
                <a:solidFill>
                  <a:schemeClr val="tx1"/>
                </a:solidFill>
                <a:latin typeface="+mj-lt"/>
              </a:rPr>
              <a:t>inscripción</a:t>
            </a:r>
            <a:endParaRPr lang="en-US" sz="3200" dirty="0">
              <a:solidFill>
                <a:schemeClr val="tx1"/>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7018" y="1498035"/>
            <a:ext cx="1754909" cy="153302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3122340"/>
            <a:ext cx="1783877" cy="1516495"/>
          </a:xfrm>
          <a:prstGeom prst="rect">
            <a:avLst/>
          </a:prstGeom>
        </p:spPr>
      </p:pic>
      <p:sp>
        <p:nvSpPr>
          <p:cNvPr id="5" name="Text Placeholder 4"/>
          <p:cNvSpPr>
            <a:spLocks noGrp="1"/>
          </p:cNvSpPr>
          <p:nvPr>
            <p:ph type="body" idx="1"/>
          </p:nvPr>
        </p:nvSpPr>
        <p:spPr>
          <a:xfrm>
            <a:off x="348013" y="1540330"/>
            <a:ext cx="6052457" cy="4525963"/>
          </a:xfrm>
        </p:spPr>
        <p:txBody>
          <a:bodyPr/>
          <a:lstStyle/>
          <a:p>
            <a:pPr marL="1447800" lvl="3" indent="0">
              <a:buNone/>
            </a:pPr>
            <a:r>
              <a:rPr lang="en-US" sz="1500" b="1" dirty="0" smtClean="0">
                <a:latin typeface="+mn-lt"/>
                <a:cs typeface="Arial" panose="020B0604020202020204" pitchFamily="34" charset="0"/>
              </a:rPr>
              <a:t>Email </a:t>
            </a:r>
            <a:r>
              <a:rPr lang="en-US" sz="1500" b="1" dirty="0">
                <a:latin typeface="+mn-lt"/>
                <a:cs typeface="Arial" panose="020B0604020202020204" pitchFamily="34" charset="0"/>
              </a:rPr>
              <a:t>registrations: </a:t>
            </a:r>
            <a:r>
              <a:rPr lang="en-US" sz="1500" dirty="0">
                <a:latin typeface="+mn-lt"/>
                <a:cs typeface="Arial" panose="020B0604020202020204" pitchFamily="34" charset="0"/>
              </a:rPr>
              <a:t>these can be done by emailing </a:t>
            </a:r>
            <a:r>
              <a:rPr lang="en-US" sz="1500" u="sng" dirty="0">
                <a:latin typeface="+mn-lt"/>
                <a:cs typeface="Arial" panose="020B0604020202020204" pitchFamily="34" charset="0"/>
                <a:hlinkClick r:id="rId5"/>
              </a:rPr>
              <a:t>inforeg@ppsd.org</a:t>
            </a:r>
            <a:r>
              <a:rPr lang="en-US" sz="1500" dirty="0">
                <a:latin typeface="+mn-lt"/>
                <a:cs typeface="Arial" panose="020B0604020202020204" pitchFamily="34" charset="0"/>
              </a:rPr>
              <a:t>.  Copies of the requirements must be scanned and attached to the email, and the email must contain the name and DOB of the student, as well as contact information for the parent/guardian.  </a:t>
            </a:r>
          </a:p>
          <a:p>
            <a:pPr marL="1447800" lvl="3" indent="0">
              <a:buNone/>
            </a:pPr>
            <a:endParaRPr lang="en-US" sz="1500" dirty="0">
              <a:latin typeface="+mn-lt"/>
              <a:cs typeface="Arial" panose="020B0604020202020204" pitchFamily="34" charset="0"/>
            </a:endParaRPr>
          </a:p>
          <a:p>
            <a:pPr marL="1447800" lvl="3" indent="0">
              <a:buNone/>
            </a:pPr>
            <a:r>
              <a:rPr lang="en-US" sz="1500" b="1" dirty="0">
                <a:latin typeface="+mn-lt"/>
                <a:cs typeface="Arial" panose="020B0604020202020204" pitchFamily="34" charset="0"/>
              </a:rPr>
              <a:t>In person drop off registrations: </a:t>
            </a:r>
            <a:r>
              <a:rPr lang="en-US" sz="1500" dirty="0">
                <a:latin typeface="+mn-lt"/>
                <a:cs typeface="Arial" panose="020B0604020202020204" pitchFamily="34" charset="0"/>
              </a:rPr>
              <a:t>These can be done by coming to 325 Ocean St, Providence, RI.  State COVID guidelines will be followed.  We ask that only one person per family come into the building to obtain information and submit documentation. </a:t>
            </a:r>
          </a:p>
          <a:p>
            <a:pPr marL="25400" indent="0">
              <a:buNone/>
            </a:pPr>
            <a:endParaRPr lang="en-US" sz="1500" dirty="0">
              <a:latin typeface="+mn-lt"/>
              <a:cs typeface="Arial" panose="020B0604020202020204" pitchFamily="34" charset="0"/>
            </a:endParaRPr>
          </a:p>
          <a:p>
            <a:pPr marL="1397000" lvl="3" indent="0">
              <a:buNone/>
            </a:pPr>
            <a:r>
              <a:rPr lang="en-US" sz="1500" dirty="0">
                <a:latin typeface="+mn-lt"/>
                <a:cs typeface="Arial" panose="020B0604020202020204" pitchFamily="34" charset="0"/>
              </a:rPr>
              <a:t>We have a drop box outside of our door where copies of documents can be dropped off, please ensure that the students name and date of birth is on any information that is dropped off, and they are protected against rain.  </a:t>
            </a:r>
            <a:endParaRPr lang="en-US" sz="1500" dirty="0"/>
          </a:p>
          <a:p>
            <a:pPr lvl="0"/>
            <a:endParaRPr lang="en-US" sz="1500" dirty="0"/>
          </a:p>
        </p:txBody>
      </p:sp>
      <p:sp>
        <p:nvSpPr>
          <p:cNvPr id="6" name="Text Placeholder 4"/>
          <p:cNvSpPr txBox="1">
            <a:spLocks/>
          </p:cNvSpPr>
          <p:nvPr/>
        </p:nvSpPr>
        <p:spPr>
          <a:xfrm>
            <a:off x="5469742" y="1498035"/>
            <a:ext cx="6052457" cy="45259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1447800" lvl="3" indent="0">
              <a:buNone/>
            </a:pPr>
            <a:r>
              <a:rPr lang="en-US" sz="1500" b="1" dirty="0" err="1" smtClean="0">
                <a:solidFill>
                  <a:srgbClr val="990000"/>
                </a:solidFill>
                <a:latin typeface="+mn-lt"/>
                <a:cs typeface="Arial" panose="020B0604020202020204" pitchFamily="34" charset="0"/>
              </a:rPr>
              <a:t>Inscripcion</a:t>
            </a:r>
            <a:r>
              <a:rPr lang="en-US" sz="1500" b="1" dirty="0" smtClean="0">
                <a:solidFill>
                  <a:srgbClr val="990000"/>
                </a:solidFill>
                <a:latin typeface="+mn-lt"/>
                <a:cs typeface="Arial" panose="020B0604020202020204" pitchFamily="34" charset="0"/>
              </a:rPr>
              <a:t> </a:t>
            </a:r>
            <a:r>
              <a:rPr lang="en-US" sz="1500" b="1" dirty="0" err="1" smtClean="0">
                <a:solidFill>
                  <a:srgbClr val="990000"/>
                </a:solidFill>
                <a:latin typeface="+mn-lt"/>
                <a:cs typeface="Arial" panose="020B0604020202020204" pitchFamily="34" charset="0"/>
              </a:rPr>
              <a:t>por</a:t>
            </a:r>
            <a:r>
              <a:rPr lang="en-US" sz="1500" b="1" dirty="0" smtClean="0">
                <a:solidFill>
                  <a:srgbClr val="990000"/>
                </a:solidFill>
                <a:latin typeface="+mn-lt"/>
                <a:cs typeface="Arial" panose="020B0604020202020204" pitchFamily="34" charset="0"/>
              </a:rPr>
              <a:t> </a:t>
            </a:r>
            <a:r>
              <a:rPr lang="en-US" sz="1500" b="1" dirty="0" err="1" smtClean="0">
                <a:solidFill>
                  <a:srgbClr val="990000"/>
                </a:solidFill>
                <a:latin typeface="+mn-lt"/>
                <a:cs typeface="Arial" panose="020B0604020202020204" pitchFamily="34" charset="0"/>
              </a:rPr>
              <a:t>correo</a:t>
            </a:r>
            <a:r>
              <a:rPr lang="en-US" sz="1500" b="1" dirty="0" smtClean="0">
                <a:solidFill>
                  <a:srgbClr val="990000"/>
                </a:solidFill>
                <a:latin typeface="+mn-lt"/>
                <a:cs typeface="Arial" panose="020B0604020202020204" pitchFamily="34" charset="0"/>
              </a:rPr>
              <a:t>:</a:t>
            </a:r>
            <a:r>
              <a:rPr lang="en-US" sz="1500" dirty="0" smtClean="0">
                <a:solidFill>
                  <a:srgbClr val="990000"/>
                </a:solidFill>
                <a:latin typeface="+mn-lt"/>
                <a:cs typeface="Arial" panose="020B0604020202020204" pitchFamily="34" charset="0"/>
              </a:rPr>
              <a:t> </a:t>
            </a:r>
            <a:r>
              <a:rPr lang="es-ES" sz="1500" dirty="0" smtClean="0">
                <a:solidFill>
                  <a:srgbClr val="990000"/>
                </a:solidFill>
                <a:latin typeface="+mn-lt"/>
                <a:cs typeface="Arial" panose="020B0604020202020204" pitchFamily="34" charset="0"/>
              </a:rPr>
              <a:t>estas </a:t>
            </a:r>
            <a:r>
              <a:rPr lang="es-ES" sz="1500" dirty="0">
                <a:solidFill>
                  <a:srgbClr val="990000"/>
                </a:solidFill>
                <a:latin typeface="+mn-lt"/>
                <a:cs typeface="Arial" panose="020B0604020202020204" pitchFamily="34" charset="0"/>
              </a:rPr>
              <a:t>se puede hacer enviando un correo electrónico </a:t>
            </a:r>
            <a:r>
              <a:rPr lang="es-ES" sz="1500" dirty="0" smtClean="0">
                <a:solidFill>
                  <a:srgbClr val="990000"/>
                </a:solidFill>
                <a:latin typeface="+mn-lt"/>
                <a:cs typeface="Arial" panose="020B0604020202020204" pitchFamily="34" charset="0"/>
              </a:rPr>
              <a:t>a </a:t>
            </a:r>
            <a:r>
              <a:rPr lang="en-US" sz="1500" u="sng" dirty="0">
                <a:cs typeface="Arial" panose="020B0604020202020204" pitchFamily="34" charset="0"/>
                <a:hlinkClick r:id="rId5"/>
              </a:rPr>
              <a:t>inforeg@ppsd.org</a:t>
            </a:r>
            <a:r>
              <a:rPr lang="en-US" sz="1500" dirty="0" smtClean="0">
                <a:cs typeface="Arial" panose="020B0604020202020204" pitchFamily="34" charset="0"/>
              </a:rPr>
              <a:t>.</a:t>
            </a:r>
            <a:r>
              <a:rPr lang="es-ES" sz="1500" dirty="0" smtClean="0">
                <a:solidFill>
                  <a:srgbClr val="990000"/>
                </a:solidFill>
                <a:latin typeface="+mn-lt"/>
                <a:cs typeface="Arial" panose="020B0604020202020204" pitchFamily="34" charset="0"/>
              </a:rPr>
              <a:t> </a:t>
            </a:r>
            <a:r>
              <a:rPr lang="es-ES" sz="1500" dirty="0">
                <a:solidFill>
                  <a:srgbClr val="990000"/>
                </a:solidFill>
                <a:latin typeface="+mn-lt"/>
                <a:cs typeface="Arial" panose="020B0604020202020204" pitchFamily="34" charset="0"/>
              </a:rPr>
              <a:t>Las copias de los requisitos deben escanearse y adjuntarse al correo electrónico, y el correo electrónico debe contener el nombre y fecha de nacimiento del estudiante, así como la información de contacto del </a:t>
            </a:r>
            <a:r>
              <a:rPr lang="es-ES" sz="1500" dirty="0" smtClean="0">
                <a:solidFill>
                  <a:srgbClr val="990000"/>
                </a:solidFill>
                <a:latin typeface="+mn-lt"/>
                <a:cs typeface="Arial" panose="020B0604020202020204" pitchFamily="34" charset="0"/>
              </a:rPr>
              <a:t>padre/guardián.</a:t>
            </a:r>
            <a:r>
              <a:rPr lang="en-US" sz="1500" dirty="0" smtClean="0">
                <a:solidFill>
                  <a:srgbClr val="990000"/>
                </a:solidFill>
                <a:latin typeface="+mn-lt"/>
                <a:cs typeface="Arial" panose="020B0604020202020204" pitchFamily="34" charset="0"/>
              </a:rPr>
              <a:t>  </a:t>
            </a:r>
          </a:p>
          <a:p>
            <a:pPr marL="1447800" lvl="3" indent="0">
              <a:buFont typeface="Arial"/>
              <a:buNone/>
            </a:pPr>
            <a:endParaRPr lang="en-US" sz="1500" dirty="0" smtClean="0">
              <a:solidFill>
                <a:srgbClr val="990000"/>
              </a:solidFill>
              <a:latin typeface="+mn-lt"/>
              <a:cs typeface="Arial" panose="020B0604020202020204" pitchFamily="34" charset="0"/>
            </a:endParaRPr>
          </a:p>
          <a:p>
            <a:pPr marL="1447800" lvl="3" indent="0">
              <a:buNone/>
            </a:pPr>
            <a:r>
              <a:rPr lang="es-ES" sz="1500" b="1" dirty="0" smtClean="0">
                <a:solidFill>
                  <a:srgbClr val="990000"/>
                </a:solidFill>
                <a:latin typeface="+mn-lt"/>
                <a:cs typeface="Arial" panose="020B0604020202020204" pitchFamily="34" charset="0"/>
              </a:rPr>
              <a:t> Inscripción en </a:t>
            </a:r>
            <a:r>
              <a:rPr lang="es-ES" sz="1500" b="1" dirty="0">
                <a:solidFill>
                  <a:srgbClr val="990000"/>
                </a:solidFill>
                <a:latin typeface="+mn-lt"/>
                <a:cs typeface="Arial" panose="020B0604020202020204" pitchFamily="34" charset="0"/>
              </a:rPr>
              <a:t>persona: </a:t>
            </a:r>
            <a:r>
              <a:rPr lang="es-ES" sz="1500" dirty="0">
                <a:solidFill>
                  <a:srgbClr val="990000"/>
                </a:solidFill>
                <a:latin typeface="+mn-lt"/>
                <a:cs typeface="Arial" panose="020B0604020202020204" pitchFamily="34" charset="0"/>
              </a:rPr>
              <a:t>Estos se pueden hacer viniendo a 325 </a:t>
            </a:r>
            <a:r>
              <a:rPr lang="es-ES" sz="1500" dirty="0" err="1">
                <a:solidFill>
                  <a:srgbClr val="990000"/>
                </a:solidFill>
                <a:latin typeface="+mn-lt"/>
                <a:cs typeface="Arial" panose="020B0604020202020204" pitchFamily="34" charset="0"/>
              </a:rPr>
              <a:t>Ocean</a:t>
            </a:r>
            <a:r>
              <a:rPr lang="es-ES" sz="1500" dirty="0">
                <a:solidFill>
                  <a:srgbClr val="990000"/>
                </a:solidFill>
                <a:latin typeface="+mn-lt"/>
                <a:cs typeface="Arial" panose="020B0604020202020204" pitchFamily="34" charset="0"/>
              </a:rPr>
              <a:t> </a:t>
            </a:r>
            <a:r>
              <a:rPr lang="es-ES" sz="1500" dirty="0" err="1">
                <a:solidFill>
                  <a:srgbClr val="990000"/>
                </a:solidFill>
                <a:latin typeface="+mn-lt"/>
                <a:cs typeface="Arial" panose="020B0604020202020204" pitchFamily="34" charset="0"/>
              </a:rPr>
              <a:t>St</a:t>
            </a:r>
            <a:r>
              <a:rPr lang="es-ES" sz="1500" dirty="0">
                <a:solidFill>
                  <a:srgbClr val="990000"/>
                </a:solidFill>
                <a:latin typeface="+mn-lt"/>
                <a:cs typeface="Arial" panose="020B0604020202020204" pitchFamily="34" charset="0"/>
              </a:rPr>
              <a:t>, Providence, RI. Se seguirán las pautas estatales de COVID. Pedimos que solo una persona por familia ingrese al edificio para obtener información y presentar documentación.</a:t>
            </a:r>
            <a:r>
              <a:rPr lang="en-US" sz="1500" dirty="0" smtClean="0">
                <a:solidFill>
                  <a:srgbClr val="990000"/>
                </a:solidFill>
                <a:latin typeface="+mn-lt"/>
                <a:cs typeface="Arial" panose="020B0604020202020204" pitchFamily="34" charset="0"/>
              </a:rPr>
              <a:t>. </a:t>
            </a:r>
          </a:p>
          <a:p>
            <a:pPr marL="25400" indent="0">
              <a:buFont typeface="Arial"/>
              <a:buNone/>
            </a:pPr>
            <a:endParaRPr lang="en-US" sz="1500" dirty="0" smtClean="0">
              <a:solidFill>
                <a:srgbClr val="990000"/>
              </a:solidFill>
              <a:latin typeface="+mn-lt"/>
              <a:cs typeface="Arial" panose="020B0604020202020204" pitchFamily="34" charset="0"/>
            </a:endParaRPr>
          </a:p>
          <a:p>
            <a:pPr marL="1397000" lvl="3" indent="0">
              <a:buNone/>
            </a:pPr>
            <a:r>
              <a:rPr lang="es-ES" sz="1500" dirty="0">
                <a:solidFill>
                  <a:srgbClr val="990000"/>
                </a:solidFill>
                <a:latin typeface="+mn-lt"/>
                <a:cs typeface="Arial" panose="020B0604020202020204" pitchFamily="34" charset="0"/>
              </a:rPr>
              <a:t>Tenemos un buzón afuera de nuestra puerta donde se pueden dejar copias de los documentos, asegúrese de que el nombre y la fecha de nacimiento de los estudiantes </a:t>
            </a:r>
            <a:r>
              <a:rPr lang="es-ES" sz="1500" dirty="0" smtClean="0">
                <a:solidFill>
                  <a:srgbClr val="990000"/>
                </a:solidFill>
                <a:latin typeface="+mn-lt"/>
                <a:cs typeface="Arial" panose="020B0604020202020204" pitchFamily="34" charset="0"/>
              </a:rPr>
              <a:t>estén incluidos  en la información </a:t>
            </a:r>
            <a:r>
              <a:rPr lang="es-ES" sz="1500" dirty="0">
                <a:solidFill>
                  <a:srgbClr val="990000"/>
                </a:solidFill>
                <a:latin typeface="+mn-lt"/>
                <a:cs typeface="Arial" panose="020B0604020202020204" pitchFamily="34" charset="0"/>
              </a:rPr>
              <a:t>que se deje, </a:t>
            </a:r>
            <a:r>
              <a:rPr lang="es-ES" sz="1500" dirty="0" smtClean="0">
                <a:solidFill>
                  <a:srgbClr val="990000"/>
                </a:solidFill>
                <a:latin typeface="+mn-lt"/>
                <a:cs typeface="Arial" panose="020B0604020202020204" pitchFamily="34" charset="0"/>
              </a:rPr>
              <a:t>y protegidos </a:t>
            </a:r>
            <a:r>
              <a:rPr lang="es-ES" sz="1500" dirty="0">
                <a:solidFill>
                  <a:srgbClr val="990000"/>
                </a:solidFill>
                <a:latin typeface="+mn-lt"/>
                <a:cs typeface="Arial" panose="020B0604020202020204" pitchFamily="34" charset="0"/>
              </a:rPr>
              <a:t>contra la lluvia</a:t>
            </a:r>
            <a:r>
              <a:rPr lang="es-ES" sz="1500" dirty="0" smtClean="0">
                <a:solidFill>
                  <a:srgbClr val="990000"/>
                </a:solidFill>
                <a:latin typeface="+mn-lt"/>
                <a:cs typeface="Arial" panose="020B0604020202020204" pitchFamily="34" charset="0"/>
              </a:rPr>
              <a:t>.</a:t>
            </a:r>
            <a:r>
              <a:rPr lang="en-US" sz="1500" dirty="0" smtClean="0">
                <a:solidFill>
                  <a:srgbClr val="990000"/>
                </a:solidFill>
                <a:latin typeface="+mn-lt"/>
                <a:cs typeface="Arial" panose="020B0604020202020204" pitchFamily="34" charset="0"/>
              </a:rPr>
              <a:t>  </a:t>
            </a:r>
            <a:endParaRPr lang="en-US" sz="1500" dirty="0" smtClean="0">
              <a:solidFill>
                <a:srgbClr val="990000"/>
              </a:solidFill>
            </a:endParaRPr>
          </a:p>
          <a:p>
            <a:endParaRPr lang="en-US" sz="1500" dirty="0"/>
          </a:p>
        </p:txBody>
      </p:sp>
    </p:spTree>
    <p:extLst>
      <p:ext uri="{BB962C8B-B14F-4D97-AF65-F5344CB8AC3E}">
        <p14:creationId xmlns:p14="http://schemas.microsoft.com/office/powerpoint/2010/main" val="190803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609600" y="95003"/>
            <a:ext cx="10972800" cy="1322635"/>
          </a:xfrm>
          <a:prstGeom prst="rect">
            <a:avLst/>
          </a:prstGeom>
          <a:noFill/>
          <a:ln>
            <a:noFill/>
          </a:ln>
        </p:spPr>
        <p:txBody>
          <a:bodyPr spcFirstLastPara="1" wrap="square" lIns="91425" tIns="91425" rIns="91425" bIns="91425" anchor="ctr" anchorCtr="0">
            <a:noAutofit/>
          </a:bodyPr>
          <a:lstStyle/>
          <a:p>
            <a:pPr algn="l"/>
            <a:r>
              <a:rPr lang="en-US" sz="3600" dirty="0">
                <a:solidFill>
                  <a:srgbClr val="990000"/>
                </a:solidFill>
                <a:latin typeface="+mj-lt"/>
              </a:rPr>
              <a:t>Student Assignment </a:t>
            </a:r>
            <a:r>
              <a:rPr lang="en-US" sz="3600" dirty="0" smtClean="0">
                <a:solidFill>
                  <a:srgbClr val="990000"/>
                </a:solidFill>
                <a:latin typeface="+mj-lt"/>
              </a:rPr>
              <a:t>Policy</a:t>
            </a:r>
            <a:br>
              <a:rPr lang="en-US" sz="3600" dirty="0" smtClean="0">
                <a:solidFill>
                  <a:srgbClr val="990000"/>
                </a:solidFill>
                <a:latin typeface="+mj-lt"/>
              </a:rPr>
            </a:br>
            <a:r>
              <a:rPr lang="en-US" sz="3200" dirty="0" err="1" smtClean="0">
                <a:solidFill>
                  <a:schemeClr val="tx1"/>
                </a:solidFill>
                <a:latin typeface="+mj-lt"/>
              </a:rPr>
              <a:t>Política</a:t>
            </a:r>
            <a:r>
              <a:rPr lang="en-US" sz="3200" dirty="0" smtClean="0">
                <a:solidFill>
                  <a:schemeClr val="tx1"/>
                </a:solidFill>
                <a:latin typeface="+mj-lt"/>
              </a:rPr>
              <a:t> de </a:t>
            </a:r>
            <a:r>
              <a:rPr lang="en-US" sz="3200" dirty="0" err="1" smtClean="0">
                <a:solidFill>
                  <a:schemeClr val="tx1"/>
                </a:solidFill>
                <a:latin typeface="+mj-lt"/>
              </a:rPr>
              <a:t>Asignación</a:t>
            </a:r>
            <a:r>
              <a:rPr lang="en-US" sz="3200" dirty="0" smtClean="0">
                <a:solidFill>
                  <a:schemeClr val="tx1"/>
                </a:solidFill>
                <a:latin typeface="+mj-lt"/>
              </a:rPr>
              <a:t> </a:t>
            </a:r>
            <a:r>
              <a:rPr lang="en-US" sz="3200" dirty="0" err="1" smtClean="0">
                <a:solidFill>
                  <a:schemeClr val="tx1"/>
                </a:solidFill>
                <a:latin typeface="+mj-lt"/>
              </a:rPr>
              <a:t>Estudiantil</a:t>
            </a:r>
            <a:endParaRPr sz="3200" b="1" dirty="0">
              <a:solidFill>
                <a:schemeClr val="tx1"/>
              </a:solidFill>
              <a:latin typeface="+mj-lt"/>
              <a:sym typeface="Calibri"/>
            </a:endParaRPr>
          </a:p>
        </p:txBody>
      </p:sp>
      <p:sp>
        <p:nvSpPr>
          <p:cNvPr id="184" name="Google Shape;184;p2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indent="0">
              <a:buNone/>
            </a:pPr>
            <a:endParaRPr/>
          </a:p>
          <a:p>
            <a:pPr marL="0" indent="0">
              <a:buNone/>
            </a:pPr>
            <a:endParaRPr/>
          </a:p>
        </p:txBody>
      </p:sp>
      <p:sp>
        <p:nvSpPr>
          <p:cNvPr id="185" name="Google Shape;185;p28"/>
          <p:cNvSpPr txBox="1"/>
          <p:nvPr/>
        </p:nvSpPr>
        <p:spPr>
          <a:xfrm>
            <a:off x="686874" y="1484499"/>
            <a:ext cx="7316024" cy="2532330"/>
          </a:xfrm>
          <a:prstGeom prst="rect">
            <a:avLst/>
          </a:prstGeom>
          <a:noFill/>
          <a:ln>
            <a:noFill/>
          </a:ln>
        </p:spPr>
        <p:txBody>
          <a:bodyPr spcFirstLastPara="1" wrap="square" lIns="91440" tIns="0" rIns="91425" bIns="45700" anchor="t" anchorCtr="0">
            <a:noAutofit/>
          </a:bodyPr>
          <a:lstStyle/>
          <a:p>
            <a:pPr>
              <a:buSzPts val="2000"/>
            </a:pPr>
            <a:r>
              <a:rPr lang="en-US" sz="1600" dirty="0" smtClean="0">
                <a:latin typeface="+mn-lt"/>
              </a:rPr>
              <a:t>The Providence Schools student assignment policy is intended to achieve four major goals:</a:t>
            </a:r>
            <a:endParaRPr sz="1600" dirty="0" smtClean="0">
              <a:latin typeface="+mn-lt"/>
            </a:endParaRPr>
          </a:p>
          <a:p>
            <a:pPr>
              <a:spcAft>
                <a:spcPts val="600"/>
              </a:spcAft>
              <a:buSzPts val="2000"/>
            </a:pPr>
            <a:endParaRPr sz="1600" dirty="0" smtClean="0">
              <a:latin typeface="+mn-lt"/>
            </a:endParaRPr>
          </a:p>
          <a:p>
            <a:pPr marL="342900" lvl="3" indent="-342900">
              <a:spcAft>
                <a:spcPts val="600"/>
              </a:spcAft>
              <a:buClr>
                <a:srgbClr val="990000"/>
              </a:buClr>
              <a:buSzPts val="2000"/>
              <a:buFont typeface="Arial" panose="020B0604020202020204" pitchFamily="34" charset="0"/>
              <a:buChar char="•"/>
            </a:pPr>
            <a:r>
              <a:rPr lang="en-US" sz="1600" dirty="0" smtClean="0">
                <a:latin typeface="+mn-lt"/>
              </a:rPr>
              <a:t>To be fair and equitable for every child in Providence</a:t>
            </a:r>
            <a:endParaRPr sz="1600" dirty="0" smtClean="0">
              <a:latin typeface="+mn-lt"/>
            </a:endParaRPr>
          </a:p>
          <a:p>
            <a:pPr marL="342900" lvl="3" indent="-342900">
              <a:spcAft>
                <a:spcPts val="600"/>
              </a:spcAft>
              <a:buClr>
                <a:srgbClr val="990000"/>
              </a:buClr>
              <a:buSzPts val="2000"/>
              <a:buFont typeface="Arial" panose="020B0604020202020204" pitchFamily="34" charset="0"/>
              <a:buChar char="•"/>
            </a:pPr>
            <a:r>
              <a:rPr lang="en-US" sz="1600" dirty="0" smtClean="0">
                <a:latin typeface="+mn-lt"/>
              </a:rPr>
              <a:t>To provide families with greater input into the school their child will attend</a:t>
            </a:r>
            <a:endParaRPr sz="1600" dirty="0" smtClean="0">
              <a:latin typeface="+mn-lt"/>
            </a:endParaRPr>
          </a:p>
          <a:p>
            <a:pPr marL="342900" lvl="3" indent="-342900">
              <a:spcAft>
                <a:spcPts val="600"/>
              </a:spcAft>
              <a:buClr>
                <a:srgbClr val="990000"/>
              </a:buClr>
              <a:buSzPts val="2000"/>
              <a:buFont typeface="Arial" panose="020B0604020202020204" pitchFamily="34" charset="0"/>
              <a:buChar char="•"/>
            </a:pPr>
            <a:r>
              <a:rPr lang="en-US" sz="1600" dirty="0" smtClean="0">
                <a:latin typeface="+mn-lt"/>
              </a:rPr>
              <a:t>To provide students with a greater opportunity to attend neighborhood schools</a:t>
            </a:r>
            <a:endParaRPr sz="1600" dirty="0" smtClean="0">
              <a:latin typeface="+mn-lt"/>
            </a:endParaRPr>
          </a:p>
          <a:p>
            <a:pPr marL="342900" lvl="3" indent="-342900">
              <a:spcAft>
                <a:spcPts val="600"/>
              </a:spcAft>
              <a:buClr>
                <a:srgbClr val="990000"/>
              </a:buClr>
              <a:buSzPts val="2000"/>
              <a:buFont typeface="Arial" panose="020B0604020202020204" pitchFamily="34" charset="0"/>
              <a:buChar char="•"/>
            </a:pPr>
            <a:r>
              <a:rPr lang="en-US" sz="1600" dirty="0" smtClean="0">
                <a:latin typeface="+mn-lt"/>
              </a:rPr>
              <a:t>To allow siblings to attend the same school</a:t>
            </a:r>
            <a:endParaRPr sz="1600" dirty="0">
              <a:latin typeface="+mn-l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52076" y="1533340"/>
            <a:ext cx="3609114" cy="4291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Google Shape;185;p28"/>
          <p:cNvSpPr txBox="1"/>
          <p:nvPr/>
        </p:nvSpPr>
        <p:spPr>
          <a:xfrm>
            <a:off x="686874" y="3764478"/>
            <a:ext cx="7316024" cy="2631034"/>
          </a:xfrm>
          <a:prstGeom prst="rect">
            <a:avLst/>
          </a:prstGeom>
          <a:noFill/>
          <a:ln>
            <a:noFill/>
          </a:ln>
        </p:spPr>
        <p:txBody>
          <a:bodyPr spcFirstLastPara="1" wrap="square" lIns="91440" tIns="0" rIns="91425" bIns="45700" anchor="t" anchorCtr="0">
            <a:noAutofit/>
          </a:bodyPr>
          <a:lstStyle/>
          <a:p>
            <a:pPr>
              <a:buSzPts val="2000"/>
            </a:pPr>
            <a:r>
              <a:rPr lang="es-ES" sz="1600" dirty="0">
                <a:solidFill>
                  <a:srgbClr val="990000"/>
                </a:solidFill>
                <a:latin typeface="+mn-lt"/>
              </a:rPr>
              <a:t> </a:t>
            </a:r>
            <a:r>
              <a:rPr lang="es-ES" sz="1600" dirty="0" smtClean="0">
                <a:solidFill>
                  <a:srgbClr val="990000"/>
                </a:solidFill>
                <a:latin typeface="+mn-lt"/>
              </a:rPr>
              <a:t>La intención de la Política de Asignación Estudiantil es la de alcanzar cuatro objetivos principales</a:t>
            </a:r>
            <a:r>
              <a:rPr lang="en-US" sz="1600" dirty="0" smtClean="0">
                <a:solidFill>
                  <a:srgbClr val="990000"/>
                </a:solidFill>
                <a:latin typeface="+mn-lt"/>
              </a:rPr>
              <a:t>:</a:t>
            </a:r>
            <a:endParaRPr sz="1600" dirty="0" smtClean="0">
              <a:solidFill>
                <a:srgbClr val="990000"/>
              </a:solidFill>
              <a:latin typeface="+mn-lt"/>
            </a:endParaRPr>
          </a:p>
          <a:p>
            <a:pPr>
              <a:spcAft>
                <a:spcPts val="600"/>
              </a:spcAft>
              <a:buSzPts val="2000"/>
            </a:pPr>
            <a:endParaRPr sz="1600" dirty="0" smtClean="0">
              <a:solidFill>
                <a:srgbClr val="990000"/>
              </a:solidFill>
              <a:latin typeface="+mn-lt"/>
            </a:endParaRPr>
          </a:p>
          <a:p>
            <a:pPr marL="342900" lvl="3" indent="-342900">
              <a:spcAft>
                <a:spcPts val="600"/>
              </a:spcAft>
              <a:buClr>
                <a:srgbClr val="990000"/>
              </a:buClr>
              <a:buSzPts val="2000"/>
              <a:buFont typeface="Arial" panose="020B0604020202020204" pitchFamily="34" charset="0"/>
              <a:buChar char="•"/>
            </a:pPr>
            <a:r>
              <a:rPr lang="en-US" sz="1600" dirty="0" err="1" smtClean="0">
                <a:solidFill>
                  <a:srgbClr val="990000"/>
                </a:solidFill>
                <a:latin typeface="+mn-lt"/>
              </a:rPr>
              <a:t>Ser</a:t>
            </a:r>
            <a:r>
              <a:rPr lang="en-US" sz="1600" dirty="0">
                <a:solidFill>
                  <a:srgbClr val="990000"/>
                </a:solidFill>
                <a:latin typeface="+mn-lt"/>
              </a:rPr>
              <a:t> </a:t>
            </a:r>
            <a:r>
              <a:rPr lang="en-US" sz="1600" dirty="0" err="1" smtClean="0">
                <a:solidFill>
                  <a:srgbClr val="990000"/>
                </a:solidFill>
                <a:latin typeface="+mn-lt"/>
              </a:rPr>
              <a:t>justa</a:t>
            </a:r>
            <a:r>
              <a:rPr lang="en-US" sz="1600" dirty="0" smtClean="0">
                <a:solidFill>
                  <a:srgbClr val="990000"/>
                </a:solidFill>
                <a:latin typeface="+mn-lt"/>
              </a:rPr>
              <a:t> y </a:t>
            </a:r>
            <a:r>
              <a:rPr lang="en-US" sz="1600" dirty="0" err="1" smtClean="0">
                <a:solidFill>
                  <a:srgbClr val="990000"/>
                </a:solidFill>
                <a:latin typeface="+mn-lt"/>
              </a:rPr>
              <a:t>equitativa</a:t>
            </a:r>
            <a:r>
              <a:rPr lang="en-US" sz="1600" dirty="0" smtClean="0">
                <a:solidFill>
                  <a:srgbClr val="990000"/>
                </a:solidFill>
                <a:latin typeface="+mn-lt"/>
              </a:rPr>
              <a:t> para </a:t>
            </a:r>
            <a:r>
              <a:rPr lang="en-US" sz="1600" dirty="0" err="1" smtClean="0">
                <a:solidFill>
                  <a:srgbClr val="990000"/>
                </a:solidFill>
                <a:latin typeface="+mn-lt"/>
              </a:rPr>
              <a:t>cada</a:t>
            </a:r>
            <a:r>
              <a:rPr lang="en-US" sz="1600" dirty="0">
                <a:solidFill>
                  <a:srgbClr val="990000"/>
                </a:solidFill>
                <a:latin typeface="+mn-lt"/>
              </a:rPr>
              <a:t> </a:t>
            </a:r>
            <a:r>
              <a:rPr lang="en-US" sz="1600" dirty="0" err="1" smtClean="0">
                <a:solidFill>
                  <a:srgbClr val="990000"/>
                </a:solidFill>
                <a:latin typeface="+mn-lt"/>
              </a:rPr>
              <a:t>niño</a:t>
            </a:r>
            <a:r>
              <a:rPr lang="en-US" sz="1600" dirty="0" smtClean="0">
                <a:solidFill>
                  <a:srgbClr val="990000"/>
                </a:solidFill>
                <a:latin typeface="+mn-lt"/>
              </a:rPr>
              <a:t> </a:t>
            </a:r>
            <a:r>
              <a:rPr lang="en-US" sz="1600" dirty="0" err="1" smtClean="0">
                <a:solidFill>
                  <a:srgbClr val="990000"/>
                </a:solidFill>
                <a:latin typeface="+mn-lt"/>
              </a:rPr>
              <a:t>en</a:t>
            </a:r>
            <a:r>
              <a:rPr lang="en-US" sz="1600" dirty="0" smtClean="0">
                <a:solidFill>
                  <a:srgbClr val="990000"/>
                </a:solidFill>
                <a:latin typeface="+mn-lt"/>
              </a:rPr>
              <a:t> Providence;</a:t>
            </a:r>
            <a:endParaRPr sz="1600" dirty="0" smtClean="0">
              <a:solidFill>
                <a:srgbClr val="990000"/>
              </a:solidFill>
              <a:latin typeface="+mn-lt"/>
            </a:endParaRPr>
          </a:p>
          <a:p>
            <a:pPr marL="342900" lvl="3" indent="-342900">
              <a:spcAft>
                <a:spcPts val="600"/>
              </a:spcAft>
              <a:buClr>
                <a:srgbClr val="990000"/>
              </a:buClr>
              <a:buSzPts val="2000"/>
              <a:buFont typeface="Arial" panose="020B0604020202020204" pitchFamily="34" charset="0"/>
              <a:buChar char="•"/>
            </a:pPr>
            <a:r>
              <a:rPr lang="en-US" sz="1600" dirty="0" err="1" smtClean="0">
                <a:solidFill>
                  <a:srgbClr val="990000"/>
                </a:solidFill>
                <a:latin typeface="+mn-lt"/>
              </a:rPr>
              <a:t>Ofrecerles</a:t>
            </a:r>
            <a:r>
              <a:rPr lang="en-US" sz="1600" dirty="0" smtClean="0">
                <a:solidFill>
                  <a:srgbClr val="990000"/>
                </a:solidFill>
                <a:latin typeface="+mn-lt"/>
              </a:rPr>
              <a:t> a las familias la </a:t>
            </a:r>
            <a:r>
              <a:rPr lang="en-US" sz="1600" dirty="0" err="1" smtClean="0">
                <a:solidFill>
                  <a:srgbClr val="990000"/>
                </a:solidFill>
                <a:latin typeface="+mn-lt"/>
              </a:rPr>
              <a:t>oportunidad</a:t>
            </a:r>
            <a:r>
              <a:rPr lang="en-US" sz="1600" dirty="0" smtClean="0">
                <a:solidFill>
                  <a:srgbClr val="990000"/>
                </a:solidFill>
                <a:latin typeface="+mn-lt"/>
              </a:rPr>
              <a:t> de </a:t>
            </a:r>
            <a:r>
              <a:rPr lang="en-US" sz="1600" dirty="0" err="1" smtClean="0">
                <a:solidFill>
                  <a:srgbClr val="990000"/>
                </a:solidFill>
                <a:latin typeface="+mn-lt"/>
              </a:rPr>
              <a:t>participar</a:t>
            </a:r>
            <a:r>
              <a:rPr lang="en-US" sz="1600" dirty="0" smtClean="0">
                <a:solidFill>
                  <a:srgbClr val="990000"/>
                </a:solidFill>
                <a:latin typeface="+mn-lt"/>
              </a:rPr>
              <a:t> </a:t>
            </a:r>
            <a:r>
              <a:rPr lang="en-US" sz="1600" dirty="0" err="1" smtClean="0">
                <a:solidFill>
                  <a:srgbClr val="990000"/>
                </a:solidFill>
                <a:latin typeface="+mn-lt"/>
              </a:rPr>
              <a:t>en</a:t>
            </a:r>
            <a:r>
              <a:rPr lang="en-US" sz="1600" dirty="0" smtClean="0">
                <a:solidFill>
                  <a:srgbClr val="990000"/>
                </a:solidFill>
                <a:latin typeface="+mn-lt"/>
              </a:rPr>
              <a:t> las </a:t>
            </a:r>
            <a:r>
              <a:rPr lang="en-US" sz="1600" dirty="0" err="1" smtClean="0">
                <a:solidFill>
                  <a:srgbClr val="990000"/>
                </a:solidFill>
                <a:latin typeface="+mn-lt"/>
              </a:rPr>
              <a:t>escuelas</a:t>
            </a:r>
            <a:r>
              <a:rPr lang="en-US" sz="1600" dirty="0" smtClean="0">
                <a:solidFill>
                  <a:srgbClr val="990000"/>
                </a:solidFill>
                <a:latin typeface="+mn-lt"/>
              </a:rPr>
              <a:t> </a:t>
            </a:r>
            <a:r>
              <a:rPr lang="en-US" sz="1600" dirty="0" err="1" smtClean="0">
                <a:solidFill>
                  <a:srgbClr val="990000"/>
                </a:solidFill>
                <a:latin typeface="+mn-lt"/>
              </a:rPr>
              <a:t>en</a:t>
            </a:r>
            <a:r>
              <a:rPr lang="en-US" sz="1600" dirty="0" smtClean="0">
                <a:solidFill>
                  <a:srgbClr val="990000"/>
                </a:solidFill>
                <a:latin typeface="+mn-lt"/>
              </a:rPr>
              <a:t> </a:t>
            </a:r>
            <a:r>
              <a:rPr lang="en-US" sz="1600" dirty="0" err="1" smtClean="0">
                <a:solidFill>
                  <a:srgbClr val="990000"/>
                </a:solidFill>
                <a:latin typeface="+mn-lt"/>
              </a:rPr>
              <a:t>donde</a:t>
            </a:r>
            <a:r>
              <a:rPr lang="en-US" sz="1600" dirty="0" smtClean="0">
                <a:solidFill>
                  <a:srgbClr val="990000"/>
                </a:solidFill>
                <a:latin typeface="+mn-lt"/>
              </a:rPr>
              <a:t> </a:t>
            </a:r>
            <a:r>
              <a:rPr lang="en-US" sz="1600" dirty="0" err="1" smtClean="0">
                <a:solidFill>
                  <a:srgbClr val="990000"/>
                </a:solidFill>
                <a:latin typeface="+mn-lt"/>
              </a:rPr>
              <a:t>asistirán</a:t>
            </a:r>
            <a:r>
              <a:rPr lang="en-US" sz="1600" dirty="0" smtClean="0">
                <a:solidFill>
                  <a:srgbClr val="990000"/>
                </a:solidFill>
                <a:latin typeface="+mn-lt"/>
              </a:rPr>
              <a:t> </a:t>
            </a:r>
            <a:r>
              <a:rPr lang="en-US" sz="1600" dirty="0" err="1" smtClean="0">
                <a:solidFill>
                  <a:srgbClr val="990000"/>
                </a:solidFill>
                <a:latin typeface="+mn-lt"/>
              </a:rPr>
              <a:t>sus</a:t>
            </a:r>
            <a:r>
              <a:rPr lang="en-US" sz="1600" dirty="0" smtClean="0">
                <a:solidFill>
                  <a:srgbClr val="990000"/>
                </a:solidFill>
                <a:latin typeface="+mn-lt"/>
              </a:rPr>
              <a:t> </a:t>
            </a:r>
            <a:r>
              <a:rPr lang="en-US" sz="1600" dirty="0" err="1" smtClean="0">
                <a:solidFill>
                  <a:srgbClr val="990000"/>
                </a:solidFill>
                <a:latin typeface="+mn-lt"/>
              </a:rPr>
              <a:t>hijos</a:t>
            </a:r>
            <a:r>
              <a:rPr lang="en-US" sz="1600" dirty="0" smtClean="0">
                <a:solidFill>
                  <a:srgbClr val="990000"/>
                </a:solidFill>
                <a:latin typeface="+mn-lt"/>
              </a:rPr>
              <a:t>;</a:t>
            </a:r>
            <a:endParaRPr sz="1600" dirty="0" smtClean="0">
              <a:solidFill>
                <a:srgbClr val="990000"/>
              </a:solidFill>
              <a:latin typeface="+mn-lt"/>
            </a:endParaRPr>
          </a:p>
          <a:p>
            <a:pPr marL="342900" lvl="3" indent="-342900">
              <a:spcAft>
                <a:spcPts val="600"/>
              </a:spcAft>
              <a:buClr>
                <a:srgbClr val="990000"/>
              </a:buClr>
              <a:buSzPts val="2000"/>
              <a:buFont typeface="Arial" panose="020B0604020202020204" pitchFamily="34" charset="0"/>
              <a:buChar char="•"/>
            </a:pPr>
            <a:r>
              <a:rPr lang="en-US" sz="1600" dirty="0" err="1" smtClean="0">
                <a:solidFill>
                  <a:srgbClr val="990000"/>
                </a:solidFill>
                <a:latin typeface="+mn-lt"/>
              </a:rPr>
              <a:t>Ofrecerles</a:t>
            </a:r>
            <a:r>
              <a:rPr lang="en-US" sz="1600" dirty="0" smtClean="0">
                <a:solidFill>
                  <a:srgbClr val="990000"/>
                </a:solidFill>
                <a:latin typeface="+mn-lt"/>
              </a:rPr>
              <a:t> a </a:t>
            </a:r>
            <a:r>
              <a:rPr lang="en-US" sz="1600" dirty="0" err="1" smtClean="0">
                <a:solidFill>
                  <a:srgbClr val="990000"/>
                </a:solidFill>
                <a:latin typeface="+mn-lt"/>
              </a:rPr>
              <a:t>los</a:t>
            </a:r>
            <a:r>
              <a:rPr lang="en-US" sz="1600" dirty="0" smtClean="0">
                <a:solidFill>
                  <a:srgbClr val="990000"/>
                </a:solidFill>
                <a:latin typeface="+mn-lt"/>
              </a:rPr>
              <a:t> </a:t>
            </a:r>
            <a:r>
              <a:rPr lang="en-US" sz="1600" dirty="0" err="1" smtClean="0">
                <a:solidFill>
                  <a:srgbClr val="990000"/>
                </a:solidFill>
                <a:latin typeface="+mn-lt"/>
              </a:rPr>
              <a:t>estudiantes</a:t>
            </a:r>
            <a:r>
              <a:rPr lang="en-US" sz="1600" dirty="0" smtClean="0">
                <a:solidFill>
                  <a:srgbClr val="990000"/>
                </a:solidFill>
                <a:latin typeface="+mn-lt"/>
              </a:rPr>
              <a:t> </a:t>
            </a:r>
            <a:r>
              <a:rPr lang="en-US" sz="1600" dirty="0" err="1" smtClean="0">
                <a:solidFill>
                  <a:srgbClr val="990000"/>
                </a:solidFill>
                <a:latin typeface="+mn-lt"/>
              </a:rPr>
              <a:t>una</a:t>
            </a:r>
            <a:r>
              <a:rPr lang="en-US" sz="1600" dirty="0" smtClean="0">
                <a:solidFill>
                  <a:srgbClr val="990000"/>
                </a:solidFill>
                <a:latin typeface="+mn-lt"/>
              </a:rPr>
              <a:t> mayor </a:t>
            </a:r>
            <a:r>
              <a:rPr lang="en-US" sz="1600" dirty="0" err="1" smtClean="0">
                <a:solidFill>
                  <a:srgbClr val="990000"/>
                </a:solidFill>
                <a:latin typeface="+mn-lt"/>
              </a:rPr>
              <a:t>oportunidad</a:t>
            </a:r>
            <a:r>
              <a:rPr lang="en-US" sz="1600" dirty="0" smtClean="0">
                <a:solidFill>
                  <a:srgbClr val="990000"/>
                </a:solidFill>
                <a:latin typeface="+mn-lt"/>
              </a:rPr>
              <a:t> de </a:t>
            </a:r>
            <a:r>
              <a:rPr lang="en-US" sz="1600" dirty="0" err="1" smtClean="0">
                <a:solidFill>
                  <a:srgbClr val="990000"/>
                </a:solidFill>
                <a:latin typeface="+mn-lt"/>
              </a:rPr>
              <a:t>asistir</a:t>
            </a:r>
            <a:r>
              <a:rPr lang="en-US" sz="1600" dirty="0" smtClean="0">
                <a:solidFill>
                  <a:srgbClr val="990000"/>
                </a:solidFill>
                <a:latin typeface="+mn-lt"/>
              </a:rPr>
              <a:t> a </a:t>
            </a:r>
            <a:r>
              <a:rPr lang="en-US" sz="1600" dirty="0" err="1" smtClean="0">
                <a:solidFill>
                  <a:srgbClr val="990000"/>
                </a:solidFill>
                <a:latin typeface="+mn-lt"/>
              </a:rPr>
              <a:t>escuelas</a:t>
            </a:r>
            <a:r>
              <a:rPr lang="en-US" sz="1600" dirty="0" smtClean="0">
                <a:solidFill>
                  <a:srgbClr val="990000"/>
                </a:solidFill>
                <a:latin typeface="+mn-lt"/>
              </a:rPr>
              <a:t> </a:t>
            </a:r>
            <a:r>
              <a:rPr lang="en-US" sz="1600" dirty="0" err="1" smtClean="0">
                <a:solidFill>
                  <a:srgbClr val="990000"/>
                </a:solidFill>
                <a:latin typeface="+mn-lt"/>
              </a:rPr>
              <a:t>vecinales</a:t>
            </a:r>
            <a:r>
              <a:rPr lang="en-US" sz="1600" dirty="0" smtClean="0">
                <a:solidFill>
                  <a:srgbClr val="990000"/>
                </a:solidFill>
                <a:latin typeface="+mn-lt"/>
              </a:rPr>
              <a:t>;</a:t>
            </a:r>
          </a:p>
          <a:p>
            <a:pPr marL="342900" lvl="3" indent="-342900">
              <a:spcAft>
                <a:spcPts val="600"/>
              </a:spcAft>
              <a:buClr>
                <a:srgbClr val="990000"/>
              </a:buClr>
              <a:buSzPts val="2000"/>
              <a:buFont typeface="Arial" panose="020B0604020202020204" pitchFamily="34" charset="0"/>
              <a:buChar char="•"/>
            </a:pPr>
            <a:r>
              <a:rPr lang="en-US" sz="1600" dirty="0" err="1" smtClean="0">
                <a:solidFill>
                  <a:srgbClr val="990000"/>
                </a:solidFill>
                <a:latin typeface="+mn-lt"/>
              </a:rPr>
              <a:t>Permitir</a:t>
            </a:r>
            <a:r>
              <a:rPr lang="en-US" sz="1600" dirty="0" smtClean="0">
                <a:solidFill>
                  <a:srgbClr val="990000"/>
                </a:solidFill>
                <a:latin typeface="+mn-lt"/>
              </a:rPr>
              <a:t> que </a:t>
            </a:r>
            <a:r>
              <a:rPr lang="en-US" sz="1600" dirty="0" err="1" smtClean="0">
                <a:solidFill>
                  <a:srgbClr val="990000"/>
                </a:solidFill>
                <a:latin typeface="+mn-lt"/>
              </a:rPr>
              <a:t>hermanos</a:t>
            </a:r>
            <a:r>
              <a:rPr lang="en-US" sz="1600" dirty="0" smtClean="0">
                <a:solidFill>
                  <a:srgbClr val="990000"/>
                </a:solidFill>
                <a:latin typeface="+mn-lt"/>
              </a:rPr>
              <a:t> </a:t>
            </a:r>
            <a:r>
              <a:rPr lang="en-US" sz="1600" dirty="0" err="1" smtClean="0">
                <a:solidFill>
                  <a:srgbClr val="990000"/>
                </a:solidFill>
                <a:latin typeface="+mn-lt"/>
              </a:rPr>
              <a:t>asistan</a:t>
            </a:r>
            <a:r>
              <a:rPr lang="en-US" sz="1600" dirty="0" smtClean="0">
                <a:solidFill>
                  <a:srgbClr val="990000"/>
                </a:solidFill>
                <a:latin typeface="+mn-lt"/>
              </a:rPr>
              <a:t> a la </a:t>
            </a:r>
            <a:r>
              <a:rPr lang="en-US" sz="1600" dirty="0" err="1" smtClean="0">
                <a:solidFill>
                  <a:srgbClr val="990000"/>
                </a:solidFill>
                <a:latin typeface="+mn-lt"/>
              </a:rPr>
              <a:t>misma</a:t>
            </a:r>
            <a:r>
              <a:rPr lang="en-US" sz="1600" dirty="0" smtClean="0">
                <a:solidFill>
                  <a:srgbClr val="990000"/>
                </a:solidFill>
                <a:latin typeface="+mn-lt"/>
              </a:rPr>
              <a:t> </a:t>
            </a:r>
            <a:r>
              <a:rPr lang="en-US" sz="1600" dirty="0" err="1" smtClean="0">
                <a:solidFill>
                  <a:srgbClr val="990000"/>
                </a:solidFill>
                <a:latin typeface="+mn-lt"/>
              </a:rPr>
              <a:t>escuela</a:t>
            </a:r>
            <a:r>
              <a:rPr lang="en-US" sz="1600" dirty="0" smtClean="0">
                <a:solidFill>
                  <a:srgbClr val="990000"/>
                </a:solidFill>
                <a:latin typeface="+mn-lt"/>
              </a:rPr>
              <a:t>.</a:t>
            </a:r>
            <a:endParaRPr sz="1600" dirty="0" smtClean="0">
              <a:solidFill>
                <a:srgbClr val="990000"/>
              </a:solidFill>
              <a:latin typeface="+mn-lt"/>
            </a:endParaRPr>
          </a:p>
          <a:p>
            <a:pPr marL="342900" lvl="3" indent="-342900">
              <a:spcAft>
                <a:spcPts val="600"/>
              </a:spcAft>
              <a:buClr>
                <a:srgbClr val="990000"/>
              </a:buClr>
              <a:buSzPts val="2000"/>
              <a:buFont typeface="Arial" panose="020B0604020202020204" pitchFamily="34" charset="0"/>
              <a:buChar char="•"/>
            </a:pPr>
            <a:endParaRPr sz="1600" dirty="0">
              <a:solidFill>
                <a:srgbClr val="990000"/>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 Arial">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2734</Words>
  <Application>Microsoft Office PowerPoint</Application>
  <PresentationFormat>Widescreen</PresentationFormat>
  <Paragraphs>292</Paragraphs>
  <Slides>26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Wingdings 2</vt:lpstr>
      <vt:lpstr>Perpetua</vt:lpstr>
      <vt:lpstr>Calibri</vt:lpstr>
      <vt:lpstr>Wingdings</vt:lpstr>
      <vt:lpstr>Quattrocento Sans</vt:lpstr>
      <vt:lpstr>Arial Rounded MT Bold</vt:lpstr>
      <vt:lpstr>Office Theme</vt:lpstr>
      <vt:lpstr>PowerPoint Presentation</vt:lpstr>
      <vt:lpstr>Student Registration and Placement Center Centro de Inscripción y Asignación Estudiantil </vt:lpstr>
      <vt:lpstr>Registration Eligibility for Kindergarten Eligibilidad para la inscripción al kindergarten </vt:lpstr>
      <vt:lpstr>Registration Eligibility for Kindergarten Elegibilidad para la inscripción a kindergarten </vt:lpstr>
      <vt:lpstr>Required Documents for Registration Documentación requerida para la inscripción</vt:lpstr>
      <vt:lpstr>Proof of Residency Comprobante de domicilio</vt:lpstr>
      <vt:lpstr>Registration Options  Opciones para la inscripción</vt:lpstr>
      <vt:lpstr>Registration Options Opciones para la inscripción</vt:lpstr>
      <vt:lpstr>Student Assignment Policy Política de Asignación Estudiantil</vt:lpstr>
      <vt:lpstr>What is School Choice? ¿Qué es la selección escolar?</vt:lpstr>
      <vt:lpstr>What is a Neighborhood School?</vt:lpstr>
      <vt:lpstr>School Choice Considerations Consideraciones para seleccionar una escuela</vt:lpstr>
      <vt:lpstr>School Choice Considerations Consideraciones para seleccionar una escuela</vt:lpstr>
      <vt:lpstr>Enroll RI Family Information Tool (FIT) Herramienta de Información para Familias – Enroll RI</vt:lpstr>
      <vt:lpstr>PowerPoint Presentation</vt:lpstr>
      <vt:lpstr>PowerPoint Presentation</vt:lpstr>
      <vt:lpstr>PowerPoint Presentation</vt:lpstr>
      <vt:lpstr>PowerPoint Presentation</vt:lpstr>
      <vt:lpstr>Understanding the Assignment Process Proceso de asignación</vt:lpstr>
      <vt:lpstr>Understanding the Assignment Process  Proceso de asignación</vt:lpstr>
      <vt:lpstr>Seat Availability Asientos disponibles</vt:lpstr>
      <vt:lpstr>Seat Availability (cont.) Asientos disponibles</vt:lpstr>
      <vt:lpstr>Wait Lists Listas de espera</vt:lpstr>
      <vt:lpstr>Strategies to Maximize Your Opportunity  to Get a School You Want   Estrategias para incrementar sus oportunidades de recibir LA ESCUELA QUE USTED QUIERE</vt:lpstr>
      <vt:lpstr>Contact Information Información de contacto</vt:lpstr>
      <vt:lpstr>Questions/Concerns? ¿Preguntas/Inquietudes?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Raposo, Manuela</dc:creator>
  <cp:lastModifiedBy>Raposo, Manuela</cp:lastModifiedBy>
  <cp:revision>86</cp:revision>
  <dcterms:modified xsi:type="dcterms:W3CDTF">2022-11-17T19:44:38Z</dcterms:modified>
</cp:coreProperties>
</file>